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7" r:id="rId3"/>
    <p:sldId id="295" r:id="rId4"/>
    <p:sldId id="304" r:id="rId5"/>
    <p:sldId id="296" r:id="rId6"/>
    <p:sldId id="297" r:id="rId7"/>
    <p:sldId id="298" r:id="rId8"/>
    <p:sldId id="262" r:id="rId9"/>
    <p:sldId id="263" r:id="rId10"/>
    <p:sldId id="266" r:id="rId11"/>
    <p:sldId id="267" r:id="rId12"/>
    <p:sldId id="268" r:id="rId13"/>
    <p:sldId id="283" r:id="rId14"/>
    <p:sldId id="284" r:id="rId15"/>
    <p:sldId id="285" r:id="rId16"/>
    <p:sldId id="286" r:id="rId17"/>
    <p:sldId id="287" r:id="rId18"/>
    <p:sldId id="288" r:id="rId19"/>
    <p:sldId id="300" r:id="rId20"/>
    <p:sldId id="290" r:id="rId21"/>
    <p:sldId id="292" r:id="rId22"/>
    <p:sldId id="293" r:id="rId23"/>
    <p:sldId id="302" r:id="rId24"/>
    <p:sldId id="303" r:id="rId25"/>
    <p:sldId id="274" r:id="rId26"/>
    <p:sldId id="275" r:id="rId27"/>
    <p:sldId id="30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DB2F9"/>
    <a:srgbClr val="0996ED"/>
    <a:srgbClr val="35ADF7"/>
    <a:srgbClr val="FF3300"/>
    <a:srgbClr val="4343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533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A8CA05-C3FE-4709-97FF-4335C492B958}" type="datetimeFigureOut">
              <a:rPr lang="hr-HR"/>
              <a:pPr>
                <a:defRPr/>
              </a:pPr>
              <a:t>11.11.2011.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AAA5B2-B5C5-4268-A4B8-8028D0DA36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B9B2D-1657-46A3-A24D-6744C685B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DEA22-87CB-4EB1-BBB0-D65C63F6247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408738"/>
            <a:ext cx="468313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58888" y="6408738"/>
            <a:ext cx="7885112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395288" y="609282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pic>
        <p:nvPicPr>
          <p:cNvPr id="7" name="Picture 7" descr="SO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889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11638" y="1052513"/>
            <a:ext cx="4932362" cy="144462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684213" y="6381750"/>
            <a:ext cx="358775" cy="358775"/>
          </a:xfrm>
          <a:prstGeom prst="ellipse">
            <a:avLst/>
          </a:prstGeom>
          <a:solidFill>
            <a:srgbClr val="0996E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63938" y="6408738"/>
            <a:ext cx="3816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AEB1-CD44-4D5B-BAE5-9BAB1607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E588-992B-4247-987F-ACCB40894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866E1-931E-4977-B71D-59D719D05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31D96-1F74-4369-94B2-45C0ED9A1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slov i tekst iznad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BB2F-4FA5-475F-B308-F2809E030ED4}" type="datetime1">
              <a:rPr lang="en-US"/>
              <a:pPr>
                <a:defRPr/>
              </a:pPr>
              <a:t>11/11/2011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9C38-722B-47A9-AA1B-37868EDFC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slov, sadržaj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727D-E4FA-4F4E-9DA5-50B4C49A4B51}" type="datetime1">
              <a:rPr lang="en-US"/>
              <a:pPr>
                <a:defRPr/>
              </a:pPr>
              <a:t>11/11/2011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AAED-6EED-4742-B4FE-5A01E4336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9543-32D6-4AD9-92F2-2D0CA3E050FD}" type="datetime1">
              <a:rPr lang="en-US"/>
              <a:pPr>
                <a:defRPr/>
              </a:pPr>
              <a:t>11/11/2011</a:t>
            </a:fld>
            <a:endParaRPr lang="en-US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09EE8-6A40-405E-913D-B617FC94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F509-FB38-4ECF-8EFD-CD1D45B1E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46DF-A8F2-4149-9855-C0C2F7D9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8B22-BE1B-4C74-89AE-39392770E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E3AA6-5EE2-4D73-98F1-9874B4E7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6809-ED3B-4CB5-B8A5-7A966121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18B6-D3C7-468F-A844-5E5B4E1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99F8-9CCB-4D1E-931C-89755890D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4903-BC43-44A9-8526-2196DF908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90E2-D4A9-4AF6-9704-4F083EA0F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08738"/>
            <a:ext cx="468313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258888" y="6408738"/>
            <a:ext cx="7885112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85875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2525" y="6408738"/>
            <a:ext cx="3687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95288" y="609282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408738"/>
            <a:ext cx="1439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BBFF3F-7A13-4D76-9FC8-72594FA6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684213" y="6381750"/>
            <a:ext cx="358775" cy="358775"/>
          </a:xfrm>
          <a:prstGeom prst="ellipse">
            <a:avLst/>
          </a:prstGeom>
          <a:solidFill>
            <a:srgbClr val="0996E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90" r:id="rId13"/>
    <p:sldLayoutId id="2147483791" r:id="rId14"/>
    <p:sldLayoutId id="2147483792" r:id="rId15"/>
    <p:sldLayoutId id="2147483788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996ED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96ED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96ED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996ED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a_Microsoft_Office_Word1.doc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programa_Microsoft_Office_Word3.docx"/><Relationship Id="rId4" Type="http://schemas.openxmlformats.org/officeDocument/2006/relationships/package" Target="../embeddings/Dokument_programa_Microsoft_Office_Word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57313"/>
            <a:ext cx="8858250" cy="2303462"/>
          </a:xfrm>
        </p:spPr>
        <p:txBody>
          <a:bodyPr/>
          <a:lstStyle/>
          <a:p>
            <a:r>
              <a:rPr lang="en-GB" sz="4000" smtClean="0">
                <a:solidFill>
                  <a:srgbClr val="0996ED"/>
                </a:solidFill>
              </a:rPr>
              <a:t>Automatic Intonation Event Detection Using Tilt Model for Croatian Speech Synthesis</a:t>
            </a:r>
            <a:endParaRPr lang="en-US" sz="4200" smtClean="0">
              <a:solidFill>
                <a:srgbClr val="0996ED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643313"/>
            <a:ext cx="8643938" cy="2474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 smtClean="0"/>
              <a:t>Lucia Načinović, Miran Pobar, Sanda Martinčić-Ipšić and Ivo Ipšić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Department of Informatics, University of Rijeka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lnacinovic, mpobar, smarti, ivoi @inf.uniri.hr</a:t>
            </a:r>
          </a:p>
          <a:p>
            <a:pPr>
              <a:lnSpc>
                <a:spcPct val="90000"/>
              </a:lnSpc>
            </a:pPr>
            <a:endParaRPr lang="hr-HR" sz="2800" smtClean="0"/>
          </a:p>
          <a:p>
            <a:pPr>
              <a:lnSpc>
                <a:spcPct val="90000"/>
              </a:lnSpc>
            </a:pPr>
            <a:r>
              <a:rPr lang="hr-HR" sz="2800" smtClean="0"/>
              <a:t>InFuture 2011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A491B6-3978-4A34-A829-2FA9B17A5995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7173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7D90C-A980-45BC-8FCA-2D3AD29EE8A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Tilt intonation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Phonetic</a:t>
            </a:r>
            <a:r>
              <a:rPr lang="hr-HR" dirty="0" smtClean="0"/>
              <a:t> model</a:t>
            </a:r>
          </a:p>
          <a:p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units</a:t>
            </a:r>
            <a:r>
              <a:rPr lang="hr-HR" dirty="0" smtClean="0"/>
              <a:t>:</a:t>
            </a:r>
            <a:r>
              <a:rPr lang="hr-HR" dirty="0" err="1" smtClean="0"/>
              <a:t>intonational</a:t>
            </a:r>
            <a:r>
              <a:rPr lang="hr-HR" dirty="0" smtClean="0"/>
              <a:t> </a:t>
            </a:r>
            <a:r>
              <a:rPr lang="hr-HR" dirty="0" err="1" smtClean="0"/>
              <a:t>events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 </a:t>
            </a:r>
            <a:r>
              <a:rPr lang="hr-HR" dirty="0" err="1" smtClean="0"/>
              <a:t>linguistically</a:t>
            </a:r>
            <a:r>
              <a:rPr lang="hr-HR" dirty="0" smtClean="0"/>
              <a:t> </a:t>
            </a:r>
            <a:r>
              <a:rPr lang="hr-HR" dirty="0" err="1" smtClean="0"/>
              <a:t>relevant</a:t>
            </a:r>
            <a:r>
              <a:rPr lang="hr-HR" dirty="0" smtClean="0"/>
              <a:t> </a:t>
            </a:r>
            <a:r>
              <a:rPr lang="hr-HR" dirty="0" err="1" smtClean="0"/>
              <a:t>parts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F0 </a:t>
            </a:r>
            <a:r>
              <a:rPr lang="hr-HR" dirty="0" err="1" smtClean="0"/>
              <a:t>contour</a:t>
            </a:r>
            <a:endParaRPr lang="hr-HR" dirty="0" smtClean="0"/>
          </a:p>
          <a:p>
            <a:r>
              <a:rPr lang="hr-HR" dirty="0" err="1" smtClean="0"/>
              <a:t>Based</a:t>
            </a:r>
            <a:r>
              <a:rPr lang="hr-HR" dirty="0" smtClean="0"/>
              <a:t> on a </a:t>
            </a:r>
            <a:r>
              <a:rPr lang="hr-HR" dirty="0" err="1" smtClean="0"/>
              <a:t>simpler</a:t>
            </a:r>
            <a:r>
              <a:rPr lang="hr-HR" dirty="0" smtClean="0"/>
              <a:t> model </a:t>
            </a:r>
          </a:p>
          <a:p>
            <a:pPr lvl="1"/>
            <a:r>
              <a:rPr lang="hr-HR" b="1" dirty="0" smtClean="0"/>
              <a:t>RFC model </a:t>
            </a:r>
          </a:p>
          <a:p>
            <a:pPr lvl="1"/>
            <a:r>
              <a:rPr lang="hr-HR" dirty="0" smtClean="0"/>
              <a:t>R-rise, </a:t>
            </a:r>
          </a:p>
          <a:p>
            <a:pPr lvl="1"/>
            <a:r>
              <a:rPr lang="hr-HR" dirty="0" smtClean="0"/>
              <a:t>F-</a:t>
            </a:r>
            <a:r>
              <a:rPr lang="hr-HR" dirty="0" err="1" smtClean="0"/>
              <a:t>fall</a:t>
            </a:r>
            <a:r>
              <a:rPr lang="hr-HR" dirty="0" smtClean="0"/>
              <a:t>, </a:t>
            </a:r>
          </a:p>
          <a:p>
            <a:pPr lvl="1"/>
            <a:r>
              <a:rPr lang="hr-HR" dirty="0" smtClean="0"/>
              <a:t>C-</a:t>
            </a:r>
            <a:r>
              <a:rPr lang="hr-HR" dirty="0" err="1" smtClean="0"/>
              <a:t>connection</a:t>
            </a:r>
            <a:endParaRPr lang="hr-HR" dirty="0" smtClean="0"/>
          </a:p>
        </p:txBody>
      </p:sp>
      <p:sp>
        <p:nvSpPr>
          <p:cNvPr id="16388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DBB4F15-3C01-4F75-9EA7-9F6DFB3E2677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6389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04653-8E72-45DC-8CD3-DDE1E4C779A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hr-HR" smtClean="0"/>
              <a:t>RFC parameters in Tilt model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600200"/>
            <a:ext cx="3829050" cy="4525963"/>
          </a:xfrm>
        </p:spPr>
        <p:txBody>
          <a:bodyPr/>
          <a:lstStyle/>
          <a:p>
            <a:r>
              <a:rPr lang="hr-HR" sz="2800" dirty="0" err="1" smtClean="0"/>
              <a:t>The</a:t>
            </a:r>
            <a:r>
              <a:rPr lang="hr-HR" sz="2800" dirty="0" smtClean="0"/>
              <a:t> RFC </a:t>
            </a:r>
            <a:r>
              <a:rPr lang="hr-HR" sz="2800" dirty="0" err="1" smtClean="0"/>
              <a:t>parameters</a:t>
            </a:r>
            <a:r>
              <a:rPr lang="hr-HR" sz="2800" dirty="0" smtClean="0"/>
              <a:t> for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utterance</a:t>
            </a:r>
            <a:r>
              <a:rPr lang="hr-HR" sz="2800" dirty="0" smtClean="0"/>
              <a:t> are:</a:t>
            </a:r>
          </a:p>
          <a:p>
            <a:pPr lvl="1"/>
            <a:r>
              <a:rPr lang="hr-HR" sz="2400" dirty="0" smtClean="0"/>
              <a:t>rise amplitude (Hz)</a:t>
            </a:r>
          </a:p>
          <a:p>
            <a:pPr lvl="1"/>
            <a:r>
              <a:rPr lang="hr-HR" sz="2400" dirty="0" smtClean="0"/>
              <a:t>rise </a:t>
            </a:r>
            <a:r>
              <a:rPr lang="hr-HR" sz="2400" dirty="0" err="1" smtClean="0"/>
              <a:t>duration</a:t>
            </a:r>
            <a:r>
              <a:rPr lang="hr-HR" sz="2400" dirty="0" smtClean="0"/>
              <a:t> (</a:t>
            </a:r>
            <a:r>
              <a:rPr lang="hr-HR" sz="2400" dirty="0" err="1" smtClean="0"/>
              <a:t>seconds</a:t>
            </a:r>
            <a:r>
              <a:rPr lang="hr-HR" sz="2400" dirty="0" smtClean="0"/>
              <a:t>)</a:t>
            </a:r>
          </a:p>
          <a:p>
            <a:pPr lvl="1"/>
            <a:r>
              <a:rPr lang="hr-HR" sz="2400" dirty="0" err="1" smtClean="0"/>
              <a:t>fall</a:t>
            </a:r>
            <a:r>
              <a:rPr lang="hr-HR" sz="2400" dirty="0" smtClean="0"/>
              <a:t> amplitude (Hz)</a:t>
            </a:r>
          </a:p>
          <a:p>
            <a:pPr lvl="1"/>
            <a:r>
              <a:rPr lang="hr-HR" sz="2400" dirty="0" err="1" smtClean="0"/>
              <a:t>fall</a:t>
            </a:r>
            <a:r>
              <a:rPr lang="hr-HR" sz="2400" dirty="0" smtClean="0"/>
              <a:t> </a:t>
            </a:r>
            <a:r>
              <a:rPr lang="hr-HR" sz="2400" dirty="0" err="1" smtClean="0"/>
              <a:t>duration</a:t>
            </a:r>
            <a:r>
              <a:rPr lang="hr-HR" sz="2400" dirty="0" smtClean="0"/>
              <a:t> (</a:t>
            </a:r>
            <a:r>
              <a:rPr lang="hr-HR" sz="2400" dirty="0" err="1" smtClean="0"/>
              <a:t>seconds</a:t>
            </a:r>
            <a:r>
              <a:rPr lang="hr-HR" sz="2400" dirty="0" smtClean="0"/>
              <a:t>)</a:t>
            </a:r>
          </a:p>
          <a:p>
            <a:pPr lvl="1"/>
            <a:r>
              <a:rPr lang="hr-HR" sz="2400" dirty="0" err="1" smtClean="0"/>
              <a:t>position</a:t>
            </a:r>
            <a:r>
              <a:rPr lang="hr-HR" sz="2400" dirty="0" smtClean="0"/>
              <a:t> (</a:t>
            </a:r>
            <a:r>
              <a:rPr lang="hr-HR" sz="2400" dirty="0" err="1" smtClean="0"/>
              <a:t>seconds</a:t>
            </a:r>
            <a:r>
              <a:rPr lang="hr-HR" sz="2400" dirty="0" smtClean="0"/>
              <a:t>)</a:t>
            </a:r>
          </a:p>
          <a:p>
            <a:pPr lvl="1"/>
            <a:r>
              <a:rPr lang="hr-HR" sz="2400" dirty="0" smtClean="0"/>
              <a:t>F0 </a:t>
            </a:r>
            <a:r>
              <a:rPr lang="hr-HR" sz="2400" dirty="0" err="1" smtClean="0"/>
              <a:t>height</a:t>
            </a:r>
            <a:r>
              <a:rPr lang="hr-HR" sz="2400" dirty="0" smtClean="0"/>
              <a:t> (Hz)</a:t>
            </a:r>
          </a:p>
        </p:txBody>
      </p:sp>
      <p:sp>
        <p:nvSpPr>
          <p:cNvPr id="17412" name="Rezervirano mjesto datuma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06DF92-54F8-42EE-ADB9-AF5C17C8A96A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7413" name="Rezervirano mjesto broja slajd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A033E-00DF-4EC8-80ED-92A311FF724E}" type="slidenum">
              <a:rPr lang="en-US" smtClean="0"/>
              <a:pPr/>
              <a:t>11</a:t>
            </a:fld>
            <a:endParaRPr lang="en-US" smtClean="0"/>
          </a:p>
        </p:txBody>
      </p:sp>
      <p:grpSp>
        <p:nvGrpSpPr>
          <p:cNvPr id="17414" name="Group 2"/>
          <p:cNvGrpSpPr>
            <a:grpSpLocks noGrp="1"/>
          </p:cNvGrpSpPr>
          <p:nvPr>
            <p:ph sz="half" idx="1"/>
          </p:nvPr>
        </p:nvGrpSpPr>
        <p:grpSpPr bwMode="auto">
          <a:xfrm>
            <a:off x="357188" y="1196975"/>
            <a:ext cx="4597400" cy="5111750"/>
            <a:chOff x="3058" y="9047"/>
            <a:chExt cx="5400" cy="4320"/>
          </a:xfrm>
        </p:grpSpPr>
        <p:cxnSp>
          <p:nvCxnSpPr>
            <p:cNvPr id="17415" name="AutoShape 3"/>
            <p:cNvCxnSpPr>
              <a:cxnSpLocks noChangeShapeType="1"/>
            </p:cNvCxnSpPr>
            <p:nvPr/>
          </p:nvCxnSpPr>
          <p:spPr bwMode="auto">
            <a:xfrm>
              <a:off x="4188" y="9664"/>
              <a:ext cx="329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grpSp>
          <p:nvGrpSpPr>
            <p:cNvPr id="17416" name="Group 4"/>
            <p:cNvGrpSpPr>
              <a:grpSpLocks/>
            </p:cNvGrpSpPr>
            <p:nvPr/>
          </p:nvGrpSpPr>
          <p:grpSpPr bwMode="auto">
            <a:xfrm>
              <a:off x="3058" y="9047"/>
              <a:ext cx="5400" cy="4320"/>
              <a:chOff x="3058" y="9047"/>
              <a:chExt cx="5400" cy="4320"/>
            </a:xfrm>
          </p:grpSpPr>
          <p:sp>
            <p:nvSpPr>
              <p:cNvPr id="17417" name="Freeform 5"/>
              <p:cNvSpPr>
                <a:spLocks/>
              </p:cNvSpPr>
              <p:nvPr/>
            </p:nvSpPr>
            <p:spPr bwMode="auto">
              <a:xfrm>
                <a:off x="3664" y="9609"/>
                <a:ext cx="3717" cy="1064"/>
              </a:xfrm>
              <a:custGeom>
                <a:avLst/>
                <a:gdLst>
                  <a:gd name="T0" fmla="*/ 0 w 4140"/>
                  <a:gd name="T1" fmla="*/ 1000 h 1720"/>
                  <a:gd name="T2" fmla="*/ 1245 w 4140"/>
                  <a:gd name="T3" fmla="*/ 955 h 1720"/>
                  <a:gd name="T4" fmla="*/ 2010 w 4140"/>
                  <a:gd name="T5" fmla="*/ 295 h 1720"/>
                  <a:gd name="T6" fmla="*/ 2565 w 4140"/>
                  <a:gd name="T7" fmla="*/ 175 h 1720"/>
                  <a:gd name="T8" fmla="*/ 3060 w 4140"/>
                  <a:gd name="T9" fmla="*/ 1345 h 1720"/>
                  <a:gd name="T10" fmla="*/ 3615 w 4140"/>
                  <a:gd name="T11" fmla="*/ 1615 h 1720"/>
                  <a:gd name="T12" fmla="*/ 4140 w 4140"/>
                  <a:gd name="T13" fmla="*/ 172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40"/>
                  <a:gd name="T22" fmla="*/ 0 h 1720"/>
                  <a:gd name="T23" fmla="*/ 4140 w 4140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40" h="1720">
                    <a:moveTo>
                      <a:pt x="0" y="1000"/>
                    </a:moveTo>
                    <a:cubicBezTo>
                      <a:pt x="455" y="1036"/>
                      <a:pt x="910" y="1072"/>
                      <a:pt x="1245" y="955"/>
                    </a:cubicBezTo>
                    <a:cubicBezTo>
                      <a:pt x="1580" y="838"/>
                      <a:pt x="1790" y="425"/>
                      <a:pt x="2010" y="295"/>
                    </a:cubicBezTo>
                    <a:cubicBezTo>
                      <a:pt x="2230" y="165"/>
                      <a:pt x="2390" y="0"/>
                      <a:pt x="2565" y="175"/>
                    </a:cubicBezTo>
                    <a:cubicBezTo>
                      <a:pt x="2740" y="350"/>
                      <a:pt x="2885" y="1105"/>
                      <a:pt x="3060" y="1345"/>
                    </a:cubicBezTo>
                    <a:cubicBezTo>
                      <a:pt x="3235" y="1585"/>
                      <a:pt x="3435" y="1553"/>
                      <a:pt x="3615" y="1615"/>
                    </a:cubicBezTo>
                    <a:cubicBezTo>
                      <a:pt x="3795" y="1677"/>
                      <a:pt x="4050" y="1703"/>
                      <a:pt x="4140" y="1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cxnSp>
            <p:nvCxnSpPr>
              <p:cNvPr id="17418" name="AutoShape 6"/>
              <p:cNvCxnSpPr>
                <a:cxnSpLocks noChangeShapeType="1"/>
              </p:cNvCxnSpPr>
              <p:nvPr/>
            </p:nvCxnSpPr>
            <p:spPr bwMode="auto">
              <a:xfrm>
                <a:off x="4634" y="9189"/>
                <a:ext cx="13" cy="2315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7419" name="AutoShape 7"/>
              <p:cNvCxnSpPr>
                <a:cxnSpLocks noChangeShapeType="1"/>
              </p:cNvCxnSpPr>
              <p:nvPr/>
            </p:nvCxnSpPr>
            <p:spPr bwMode="auto">
              <a:xfrm>
                <a:off x="5819" y="9189"/>
                <a:ext cx="13" cy="3240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7420" name="AutoShape 8"/>
              <p:cNvCxnSpPr>
                <a:cxnSpLocks noChangeShapeType="1"/>
              </p:cNvCxnSpPr>
              <p:nvPr/>
            </p:nvCxnSpPr>
            <p:spPr bwMode="auto">
              <a:xfrm>
                <a:off x="6963" y="9189"/>
                <a:ext cx="0" cy="2243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7421" name="AutoShape 9"/>
              <p:cNvCxnSpPr>
                <a:cxnSpLocks noChangeShapeType="1"/>
              </p:cNvCxnSpPr>
              <p:nvPr/>
            </p:nvCxnSpPr>
            <p:spPr bwMode="auto">
              <a:xfrm>
                <a:off x="4862" y="12228"/>
                <a:ext cx="1" cy="8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2" name="AutoShape 10"/>
              <p:cNvCxnSpPr>
                <a:cxnSpLocks noChangeShapeType="1"/>
              </p:cNvCxnSpPr>
              <p:nvPr/>
            </p:nvCxnSpPr>
            <p:spPr bwMode="auto">
              <a:xfrm>
                <a:off x="7126" y="12228"/>
                <a:ext cx="1" cy="8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3" name="AutoShape 11"/>
              <p:cNvCxnSpPr>
                <a:cxnSpLocks noChangeShapeType="1"/>
              </p:cNvCxnSpPr>
              <p:nvPr/>
            </p:nvCxnSpPr>
            <p:spPr bwMode="auto">
              <a:xfrm>
                <a:off x="4325" y="9664"/>
                <a:ext cx="1" cy="59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424" name="AutoShape 12"/>
              <p:cNvCxnSpPr>
                <a:cxnSpLocks noChangeShapeType="1"/>
              </p:cNvCxnSpPr>
              <p:nvPr/>
            </p:nvCxnSpPr>
            <p:spPr bwMode="auto">
              <a:xfrm>
                <a:off x="7126" y="9664"/>
                <a:ext cx="3" cy="1009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425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4634" y="10875"/>
                <a:ext cx="1198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426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5819" y="10875"/>
                <a:ext cx="1144" cy="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7427" name="Text Box 15"/>
              <p:cNvSpPr txBox="1">
                <a:spLocks noChangeArrowheads="1"/>
              </p:cNvSpPr>
              <p:nvPr/>
            </p:nvSpPr>
            <p:spPr bwMode="auto">
              <a:xfrm>
                <a:off x="3058" y="9189"/>
                <a:ext cx="1188" cy="9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rise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amplitude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A</a:t>
                </a:r>
                <a:r>
                  <a:rPr lang="hr-HR" sz="1400" b="1" baseline="-25000">
                    <a:latin typeface="Calibri" pitchFamily="34" charset="0"/>
                  </a:rPr>
                  <a:t>rise</a:t>
                </a:r>
                <a:endParaRPr lang="sr-Latn-CS" sz="1400"/>
              </a:p>
            </p:txBody>
          </p:sp>
          <p:sp>
            <p:nvSpPr>
              <p:cNvPr id="17428" name="Text Box 16"/>
              <p:cNvSpPr txBox="1">
                <a:spLocks noChangeArrowheads="1"/>
              </p:cNvSpPr>
              <p:nvPr/>
            </p:nvSpPr>
            <p:spPr bwMode="auto">
              <a:xfrm>
                <a:off x="7235" y="9747"/>
                <a:ext cx="1223" cy="7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fall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amplitude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A</a:t>
                </a:r>
                <a:r>
                  <a:rPr lang="hr-HR" sz="1400" b="1" baseline="-25000">
                    <a:latin typeface="Calibri" pitchFamily="34" charset="0"/>
                  </a:rPr>
                  <a:t>fall</a:t>
                </a:r>
                <a:endParaRPr lang="sr-Latn-CS" sz="1400"/>
              </a:p>
            </p:txBody>
          </p:sp>
          <p:sp>
            <p:nvSpPr>
              <p:cNvPr id="17429" name="Text Box 17"/>
              <p:cNvSpPr txBox="1">
                <a:spLocks noChangeArrowheads="1"/>
              </p:cNvSpPr>
              <p:nvPr/>
            </p:nvSpPr>
            <p:spPr bwMode="auto">
              <a:xfrm>
                <a:off x="5899" y="9047"/>
                <a:ext cx="994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fall</a:t>
                </a:r>
                <a:endParaRPr lang="sr-Latn-CS" sz="1400"/>
              </a:p>
            </p:txBody>
          </p:sp>
          <p:sp>
            <p:nvSpPr>
              <p:cNvPr id="17430" name="Text Box 18"/>
              <p:cNvSpPr txBox="1">
                <a:spLocks noChangeArrowheads="1"/>
              </p:cNvSpPr>
              <p:nvPr/>
            </p:nvSpPr>
            <p:spPr bwMode="auto">
              <a:xfrm>
                <a:off x="4647" y="9047"/>
                <a:ext cx="994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rise</a:t>
                </a:r>
                <a:endParaRPr lang="sr-Latn-CS" sz="1400"/>
              </a:p>
            </p:txBody>
          </p:sp>
          <p:sp>
            <p:nvSpPr>
              <p:cNvPr id="17431" name="Text Box 19"/>
              <p:cNvSpPr txBox="1">
                <a:spLocks noChangeArrowheads="1"/>
              </p:cNvSpPr>
              <p:nvPr/>
            </p:nvSpPr>
            <p:spPr bwMode="auto">
              <a:xfrm>
                <a:off x="4825" y="11907"/>
                <a:ext cx="994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position</a:t>
                </a:r>
                <a:endParaRPr lang="sr-Latn-CS" sz="1400"/>
              </a:p>
            </p:txBody>
          </p:sp>
          <p:sp>
            <p:nvSpPr>
              <p:cNvPr id="17432" name="Text Box 20"/>
              <p:cNvSpPr txBox="1">
                <a:spLocks noChangeArrowheads="1"/>
              </p:cNvSpPr>
              <p:nvPr/>
            </p:nvSpPr>
            <p:spPr bwMode="auto">
              <a:xfrm>
                <a:off x="4744" y="10982"/>
                <a:ext cx="994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rise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duration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D</a:t>
                </a:r>
                <a:r>
                  <a:rPr lang="hr-HR" sz="1400" b="1" baseline="-25000">
                    <a:latin typeface="Calibri" pitchFamily="34" charset="0"/>
                  </a:rPr>
                  <a:t>rise</a:t>
                </a:r>
                <a:endParaRPr lang="sr-Latn-CS" sz="1400"/>
              </a:p>
            </p:txBody>
          </p:sp>
          <p:sp>
            <p:nvSpPr>
              <p:cNvPr id="17433" name="Text Box 21"/>
              <p:cNvSpPr txBox="1">
                <a:spLocks noChangeArrowheads="1"/>
              </p:cNvSpPr>
              <p:nvPr/>
            </p:nvSpPr>
            <p:spPr bwMode="auto">
              <a:xfrm>
                <a:off x="5899" y="10982"/>
                <a:ext cx="994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fall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duration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D</a:t>
                </a:r>
                <a:r>
                  <a:rPr lang="hr-HR" sz="1400" b="1" baseline="-25000">
                    <a:latin typeface="Calibri" pitchFamily="34" charset="0"/>
                  </a:rPr>
                  <a:t>fall</a:t>
                </a:r>
                <a:endParaRPr lang="sr-Latn-CS" sz="1400"/>
              </a:p>
            </p:txBody>
          </p:sp>
          <p:sp>
            <p:nvSpPr>
              <p:cNvPr id="17434" name="Text Box 22"/>
              <p:cNvSpPr txBox="1">
                <a:spLocks noChangeArrowheads="1"/>
              </p:cNvSpPr>
              <p:nvPr/>
            </p:nvSpPr>
            <p:spPr bwMode="auto">
              <a:xfrm>
                <a:off x="5320" y="12584"/>
                <a:ext cx="1315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hr-HR" sz="1400" b="1">
                    <a:latin typeface="Calibri" pitchFamily="34" charset="0"/>
                  </a:rPr>
                  <a:t>vowel</a:t>
                </a:r>
                <a:endParaRPr lang="sr-Latn-CS" sz="1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smtClean="0"/>
              <a:t>Transformation of RFC parameters into Tilt parameters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2746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400" b="1" smtClean="0"/>
              <a:t>tilt-amplitude</a:t>
            </a:r>
            <a:r>
              <a:rPr lang="hr-HR" sz="2400" smtClean="0"/>
              <a:t> (Hz): the sum of the magnitudes of the rise and fall amplitudes</a:t>
            </a:r>
          </a:p>
          <a:p>
            <a:pPr>
              <a:lnSpc>
                <a:spcPct val="80000"/>
              </a:lnSpc>
            </a:pPr>
            <a:endParaRPr lang="hr-HR" sz="2400" smtClean="0"/>
          </a:p>
          <a:p>
            <a:pPr>
              <a:lnSpc>
                <a:spcPct val="80000"/>
              </a:lnSpc>
            </a:pPr>
            <a:r>
              <a:rPr lang="hr-HR" sz="2400" b="1" smtClean="0"/>
              <a:t>tilt-duration</a:t>
            </a:r>
            <a:r>
              <a:rPr lang="hr-HR" sz="2400" smtClean="0"/>
              <a:t> (seconds): the sum of the rise and fall durations</a:t>
            </a:r>
          </a:p>
          <a:p>
            <a:pPr>
              <a:lnSpc>
                <a:spcPct val="80000"/>
              </a:lnSpc>
            </a:pPr>
            <a:endParaRPr lang="hr-HR" sz="2400" smtClean="0"/>
          </a:p>
          <a:p>
            <a:pPr>
              <a:lnSpc>
                <a:spcPct val="80000"/>
              </a:lnSpc>
            </a:pPr>
            <a:r>
              <a:rPr lang="hr-HR" sz="2400" b="1" smtClean="0"/>
              <a:t>tilt: </a:t>
            </a:r>
            <a:r>
              <a:rPr lang="hr-HR" sz="2400" smtClean="0"/>
              <a:t>a dimensionless number which expresses the overall </a:t>
            </a:r>
            <a:r>
              <a:rPr lang="hr-HR" sz="2400" i="1" smtClean="0"/>
              <a:t>shape</a:t>
            </a:r>
            <a:r>
              <a:rPr lang="hr-HR" sz="2400" smtClean="0"/>
              <a:t> of the event, independent of its amplitude or duration	</a:t>
            </a:r>
          </a:p>
        </p:txBody>
      </p:sp>
      <p:sp>
        <p:nvSpPr>
          <p:cNvPr id="1031" name="Rezervirano mjesto datuma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89D046-DF11-455E-A26A-E1CC53BC7EEC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032" name="Rezervirano mjesto broja slajd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1B4F7-3055-4488-94A6-7325BB9CD7EA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8888" y="1700213"/>
          <a:ext cx="10009187" cy="1081087"/>
        </p:xfrm>
        <a:graphic>
          <a:graphicData uri="http://schemas.openxmlformats.org/presentationml/2006/ole">
            <p:oleObj spid="_x0000_s1026" name="Document" r:id="rId3" imgW="4501506" imgH="353002" progId="Word.Document.12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84213" y="3284538"/>
          <a:ext cx="11161712" cy="896937"/>
        </p:xfrm>
        <a:graphic>
          <a:graphicData uri="http://schemas.openxmlformats.org/presentationml/2006/ole">
            <p:oleObj spid="_x0000_s1027" name="Document" r:id="rId4" imgW="4501506" imgH="353002" progId="Word.Document.12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1187450" y="4724400"/>
          <a:ext cx="10009188" cy="952500"/>
        </p:xfrm>
        <a:graphic>
          <a:graphicData uri="http://schemas.openxmlformats.org/presentationml/2006/ole">
            <p:oleObj spid="_x0000_s1028" name="Document" r:id="rId5" imgW="4501506" imgH="32091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Intonation event detection</a:t>
            </a:r>
          </a:p>
        </p:txBody>
      </p:sp>
      <p:sp>
        <p:nvSpPr>
          <p:cNvPr id="18435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An automatic HMM based procedure for detecting events and labelling speech database used</a:t>
            </a:r>
          </a:p>
          <a:p>
            <a:r>
              <a:rPr lang="hr-HR" smtClean="0"/>
              <a:t>For each prosodic event separate HMM constructed</a:t>
            </a:r>
          </a:p>
          <a:p>
            <a:r>
              <a:rPr lang="hr-HR" smtClean="0"/>
              <a:t>In HMM training hand-labelled utterances and original F0 used</a:t>
            </a:r>
          </a:p>
        </p:txBody>
      </p:sp>
      <p:sp>
        <p:nvSpPr>
          <p:cNvPr id="18436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B3E0E7-0282-4438-8373-C1AB0FD75B5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Speech database</a:t>
            </a:r>
          </a:p>
        </p:txBody>
      </p:sp>
      <p:sp>
        <p:nvSpPr>
          <p:cNvPr id="1945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1</a:t>
            </a:r>
            <a:r>
              <a:rPr lang="hr-HR" smtClean="0"/>
              <a:t> hour and</a:t>
            </a:r>
            <a:r>
              <a:rPr lang="en-GB" smtClean="0"/>
              <a:t> 54 minute</a:t>
            </a:r>
            <a:r>
              <a:rPr lang="hr-HR" smtClean="0"/>
              <a:t>s</a:t>
            </a:r>
            <a:r>
              <a:rPr lang="en-GB" smtClean="0"/>
              <a:t> </a:t>
            </a:r>
            <a:r>
              <a:rPr lang="hr-HR" smtClean="0"/>
              <a:t>of speech from a collection of fairy tales</a:t>
            </a:r>
            <a:r>
              <a:rPr lang="en-GB" smtClean="0"/>
              <a:t> </a:t>
            </a:r>
            <a:endParaRPr lang="hr-HR" smtClean="0"/>
          </a:p>
          <a:p>
            <a:r>
              <a:rPr lang="hr-HR" smtClean="0"/>
              <a:t>One speaker</a:t>
            </a:r>
          </a:p>
          <a:p>
            <a:r>
              <a:rPr lang="hr-HR" smtClean="0"/>
              <a:t>100 utterances hand-labelled</a:t>
            </a:r>
          </a:p>
          <a:p>
            <a:r>
              <a:rPr lang="hr-HR" smtClean="0"/>
              <a:t>75 for HMM training</a:t>
            </a:r>
          </a:p>
          <a:p>
            <a:r>
              <a:rPr lang="hr-HR" smtClean="0"/>
              <a:t>25 for testing</a:t>
            </a: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885DB-5256-4FCC-9B14-6AB37925623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Hand-labelling</a:t>
            </a:r>
          </a:p>
        </p:txBody>
      </p:sp>
      <p:sp>
        <p:nvSpPr>
          <p:cNvPr id="2048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hr-HR" sz="2000" smtClean="0"/>
              <a:t>Three elements of prosodic event labelled:</a:t>
            </a:r>
          </a:p>
          <a:p>
            <a:pPr lvl="1"/>
            <a:r>
              <a:rPr lang="hr-HR" sz="2000" smtClean="0"/>
              <a:t>peek (a)</a:t>
            </a:r>
          </a:p>
          <a:p>
            <a:pPr lvl="1"/>
            <a:r>
              <a:rPr lang="hr-HR" sz="2000" smtClean="0"/>
              <a:t>start (b)</a:t>
            </a:r>
          </a:p>
          <a:p>
            <a:pPr lvl="1"/>
            <a:r>
              <a:rPr lang="hr-HR" sz="2000" smtClean="0"/>
              <a:t>end (c)</a:t>
            </a:r>
          </a:p>
          <a:p>
            <a:r>
              <a:rPr lang="hr-HR" sz="2000" smtClean="0"/>
              <a:t>silences (sil)</a:t>
            </a:r>
          </a:p>
          <a:p>
            <a:endParaRPr lang="hr-HR" smtClean="0"/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F8ED03-60F7-4D80-9780-B21169042D95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20485" name="Picture 5" descr="w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643313"/>
            <a:ext cx="80010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F0 feature set extraction</a:t>
            </a:r>
          </a:p>
        </p:txBody>
      </p:sp>
      <p:sp>
        <p:nvSpPr>
          <p:cNvPr id="21507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B7CAE-A2A5-48E9-B52A-19BBA1530B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8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RAPT </a:t>
            </a:r>
            <a:r>
              <a:rPr lang="hr-HR" dirty="0" err="1" smtClean="0"/>
              <a:t>algorithm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F0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extracting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obtained</a:t>
            </a:r>
            <a:r>
              <a:rPr lang="hr-HR" dirty="0" smtClean="0"/>
              <a:t> F0 </a:t>
            </a:r>
            <a:r>
              <a:rPr lang="hr-HR" dirty="0" err="1" smtClean="0"/>
              <a:t>contoures</a:t>
            </a:r>
            <a:r>
              <a:rPr lang="hr-HR" dirty="0" smtClean="0"/>
              <a:t> </a:t>
            </a:r>
            <a:r>
              <a:rPr lang="hr-HR" dirty="0" err="1" smtClean="0"/>
              <a:t>contained</a:t>
            </a:r>
            <a:r>
              <a:rPr lang="hr-HR" dirty="0" smtClean="0"/>
              <a:t> </a:t>
            </a:r>
            <a:r>
              <a:rPr lang="hr-HR" dirty="0" err="1" smtClean="0"/>
              <a:t>noise</a:t>
            </a:r>
            <a:endParaRPr lang="hr-HR" dirty="0" smtClean="0"/>
          </a:p>
          <a:p>
            <a:r>
              <a:rPr lang="hr-HR" dirty="0" smtClean="0"/>
              <a:t>3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results</a:t>
            </a:r>
            <a:r>
              <a:rPr lang="hr-HR" dirty="0" smtClean="0"/>
              <a:t>:</a:t>
            </a:r>
          </a:p>
          <a:p>
            <a:pPr lvl="1"/>
            <a:r>
              <a:rPr lang="hr-HR" dirty="0" err="1" smtClean="0"/>
              <a:t>Raw</a:t>
            </a:r>
            <a:r>
              <a:rPr lang="hr-HR" dirty="0" smtClean="0"/>
              <a:t> </a:t>
            </a:r>
            <a:r>
              <a:rPr lang="hr-HR" dirty="0" err="1" smtClean="0"/>
              <a:t>output</a:t>
            </a:r>
            <a:endParaRPr lang="hr-HR" dirty="0" smtClean="0"/>
          </a:p>
          <a:p>
            <a:pPr lvl="1"/>
            <a:r>
              <a:rPr lang="hr-HR" dirty="0" err="1" smtClean="0"/>
              <a:t>Smoothed</a:t>
            </a:r>
            <a:endParaRPr lang="hr-HR" dirty="0" smtClean="0"/>
          </a:p>
          <a:p>
            <a:pPr lvl="1"/>
            <a:r>
              <a:rPr lang="hr-HR" dirty="0" err="1" smtClean="0"/>
              <a:t>Interpolated</a:t>
            </a: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Automatic event recognition</a:t>
            </a:r>
          </a:p>
        </p:txBody>
      </p:sp>
      <p:sp>
        <p:nvSpPr>
          <p:cNvPr id="2253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HMMs trained with Baum-Welch algorithm on extracted F0 features and hand-labelled prosodic events positions</a:t>
            </a:r>
          </a:p>
          <a:p>
            <a:r>
              <a:rPr lang="en-GB" smtClean="0"/>
              <a:t>For all three </a:t>
            </a:r>
            <a:r>
              <a:rPr lang="hr-HR" smtClean="0"/>
              <a:t>F</a:t>
            </a:r>
            <a:r>
              <a:rPr lang="en-GB" smtClean="0"/>
              <a:t>0 feature </a:t>
            </a:r>
            <a:r>
              <a:rPr lang="hr-HR" smtClean="0"/>
              <a:t>types</a:t>
            </a:r>
            <a:r>
              <a:rPr lang="en-GB" smtClean="0"/>
              <a:t> </a:t>
            </a:r>
            <a:r>
              <a:rPr lang="hr-HR" smtClean="0"/>
              <a:t>different HMM set trained</a:t>
            </a:r>
          </a:p>
          <a:p>
            <a:r>
              <a:rPr lang="hr-HR" smtClean="0"/>
              <a:t>Grammar</a:t>
            </a:r>
            <a:r>
              <a:rPr lang="en-GB" smtClean="0"/>
              <a:t> with permitted combination of event</a:t>
            </a:r>
            <a:r>
              <a:rPr lang="hr-HR" smtClean="0"/>
              <a:t>s </a:t>
            </a:r>
            <a:r>
              <a:rPr lang="en-GB" smtClean="0"/>
              <a:t>defined</a:t>
            </a:r>
            <a:endParaRPr lang="hr-HR" smtClean="0"/>
          </a:p>
        </p:txBody>
      </p:sp>
      <p:sp>
        <p:nvSpPr>
          <p:cNvPr id="2253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6576D-8467-458A-9B6C-7081927D1F4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Tilt analysis and synthesis</a:t>
            </a:r>
          </a:p>
        </p:txBody>
      </p:sp>
      <p:sp>
        <p:nvSpPr>
          <p:cNvPr id="2457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err="1" smtClean="0"/>
              <a:t>Tilt</a:t>
            </a:r>
            <a:r>
              <a:rPr lang="hr-HR" sz="2800" dirty="0" smtClean="0"/>
              <a:t> </a:t>
            </a:r>
            <a:r>
              <a:rPr lang="hr-HR" sz="2800" dirty="0" err="1" smtClean="0"/>
              <a:t>parametrs</a:t>
            </a:r>
            <a:r>
              <a:rPr lang="hr-HR" sz="2800" dirty="0" smtClean="0"/>
              <a:t> are </a:t>
            </a:r>
            <a:r>
              <a:rPr lang="hr-HR" sz="2800" dirty="0" err="1" smtClean="0"/>
              <a:t>associated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</a:t>
            </a:r>
            <a:r>
              <a:rPr lang="hr-HR" sz="2800" dirty="0" err="1" smtClean="0"/>
              <a:t>each</a:t>
            </a:r>
            <a:r>
              <a:rPr lang="hr-HR" sz="2800" dirty="0" smtClean="0"/>
              <a:t> </a:t>
            </a:r>
            <a:r>
              <a:rPr lang="hr-HR" sz="2800" dirty="0" err="1" smtClean="0"/>
              <a:t>detected</a:t>
            </a:r>
            <a:r>
              <a:rPr lang="hr-HR" sz="2800" dirty="0" smtClean="0"/>
              <a:t> </a:t>
            </a:r>
            <a:r>
              <a:rPr lang="hr-HR" sz="2800" dirty="0" err="1" smtClean="0"/>
              <a:t>event</a:t>
            </a:r>
            <a:endParaRPr lang="hr-HR" sz="2800" dirty="0" smtClean="0"/>
          </a:p>
          <a:p>
            <a:r>
              <a:rPr lang="en-GB" sz="2800" dirty="0" smtClean="0"/>
              <a:t>From tilt/RFC parameters, we can generate </a:t>
            </a:r>
            <a:r>
              <a:rPr lang="hr-HR" sz="2800" dirty="0" smtClean="0"/>
              <a:t>F</a:t>
            </a:r>
            <a:r>
              <a:rPr lang="en-GB" sz="2800" dirty="0" smtClean="0"/>
              <a:t>0 </a:t>
            </a:r>
            <a:r>
              <a:rPr lang="en-GB" sz="2800" dirty="0" smtClean="0"/>
              <a:t>contours using tilt synthesis and given equations:</a:t>
            </a:r>
            <a:endParaRPr lang="hr-HR" sz="2800" dirty="0" smtClean="0"/>
          </a:p>
          <a:p>
            <a:pPr lvl="1"/>
            <a:r>
              <a:rPr lang="hr-HR" sz="2400" dirty="0" smtClean="0"/>
              <a:t>F</a:t>
            </a:r>
            <a:r>
              <a:rPr lang="de-DE" sz="2400" dirty="0" smtClean="0"/>
              <a:t>0(t) = </a:t>
            </a:r>
            <a:r>
              <a:rPr lang="de-DE" sz="2400" dirty="0" err="1" smtClean="0"/>
              <a:t>A</a:t>
            </a:r>
            <a:r>
              <a:rPr lang="de-DE" sz="2400" baseline="-25000" dirty="0" err="1" smtClean="0"/>
              <a:t>abs</a:t>
            </a:r>
            <a:r>
              <a:rPr lang="de-DE" sz="2400" dirty="0" smtClean="0"/>
              <a:t> + A – 2.A.(t/D)</a:t>
            </a:r>
            <a:r>
              <a:rPr lang="de-DE" sz="2400" baseline="30000" dirty="0" smtClean="0"/>
              <a:t>2         </a:t>
            </a:r>
            <a:r>
              <a:rPr lang="de-DE" sz="2400" dirty="0" smtClean="0"/>
              <a:t>0 &lt; t &lt; D/2</a:t>
            </a:r>
            <a:endParaRPr lang="hr-HR" sz="2400" dirty="0" smtClean="0"/>
          </a:p>
          <a:p>
            <a:pPr lvl="1"/>
            <a:r>
              <a:rPr lang="hr-HR" sz="2400" dirty="0" smtClean="0"/>
              <a:t>F</a:t>
            </a:r>
            <a:r>
              <a:rPr lang="de-DE" sz="2400" dirty="0" smtClean="0"/>
              <a:t>0(t) = </a:t>
            </a:r>
            <a:r>
              <a:rPr lang="de-DE" sz="2400" dirty="0" err="1" smtClean="0"/>
              <a:t>A</a:t>
            </a:r>
            <a:r>
              <a:rPr lang="de-DE" sz="2400" baseline="-25000" dirty="0" err="1" smtClean="0"/>
              <a:t>abs</a:t>
            </a:r>
            <a:r>
              <a:rPr lang="de-DE" sz="2400" dirty="0" smtClean="0"/>
              <a:t> + 2.A.(1 - t/D)</a:t>
            </a:r>
            <a:r>
              <a:rPr lang="de-DE" sz="2400" baseline="30000" dirty="0" smtClean="0"/>
              <a:t>2         </a:t>
            </a:r>
            <a:r>
              <a:rPr lang="de-DE" sz="2400" dirty="0" smtClean="0"/>
              <a:t>  D/2 &lt;t &lt; D</a:t>
            </a:r>
            <a:endParaRPr lang="hr-HR" sz="2400" dirty="0" smtClean="0"/>
          </a:p>
          <a:p>
            <a:endParaRPr lang="hr-HR" dirty="0" smtClean="0"/>
          </a:p>
        </p:txBody>
      </p:sp>
      <p:sp>
        <p:nvSpPr>
          <p:cNvPr id="2458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EB7D7-7D37-4C39-8178-78361C49614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Results</a:t>
            </a:r>
          </a:p>
        </p:txBody>
      </p:sp>
      <p:sp>
        <p:nvSpPr>
          <p:cNvPr id="25603" name="Text Placeholder 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r>
              <a:rPr lang="en-GB" sz="2400" dirty="0" smtClean="0"/>
              <a:t>measure for evaluating generated </a:t>
            </a:r>
            <a:r>
              <a:rPr lang="hr-HR" sz="2400" dirty="0" smtClean="0"/>
              <a:t>F</a:t>
            </a:r>
            <a:r>
              <a:rPr lang="en-GB" sz="2400" dirty="0" smtClean="0"/>
              <a:t>0 </a:t>
            </a:r>
            <a:r>
              <a:rPr lang="en-GB" sz="2400" dirty="0" smtClean="0"/>
              <a:t>contour is the root mean square error (RMSE) between the original contour and the obtained generated </a:t>
            </a:r>
            <a:r>
              <a:rPr lang="hr-HR" sz="2400" dirty="0" smtClean="0"/>
              <a:t>F</a:t>
            </a:r>
            <a:r>
              <a:rPr lang="en-GB" sz="2400" dirty="0" smtClean="0"/>
              <a:t>0 </a:t>
            </a:r>
            <a:r>
              <a:rPr lang="en-GB" sz="2400" dirty="0" smtClean="0"/>
              <a:t>contour</a:t>
            </a:r>
            <a:endParaRPr lang="hr-HR" sz="24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8313" y="3141663"/>
          <a:ext cx="822960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851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Event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label model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RMSE (Hz)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dirty="0" smtClean="0"/>
                        <a:t>raw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25.16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dirty="0" smtClean="0"/>
                        <a:t>smoothed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26.69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dirty="0" smtClean="0"/>
                        <a:t>interpolated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25.57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dirty="0" smtClean="0"/>
                        <a:t>hand-labelled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23.11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9276FC-A05B-4AFD-AF86-B2A85A28494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Content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Introduction</a:t>
            </a:r>
          </a:p>
          <a:p>
            <a:pPr>
              <a:defRPr/>
            </a:pPr>
            <a:r>
              <a:rPr lang="hr-HR" dirty="0" smtClean="0"/>
              <a:t>Tilt model overview</a:t>
            </a:r>
          </a:p>
          <a:p>
            <a:pPr>
              <a:defRPr/>
            </a:pPr>
            <a:r>
              <a:rPr lang="en-GB" dirty="0" smtClean="0"/>
              <a:t>Intonation event detection</a:t>
            </a:r>
            <a:endParaRPr lang="hr-HR" dirty="0" smtClean="0"/>
          </a:p>
          <a:p>
            <a:pPr lvl="1">
              <a:defRPr/>
            </a:pPr>
            <a:r>
              <a:rPr lang="hr-HR" dirty="0" smtClean="0">
                <a:ea typeface="+mn-ea"/>
                <a:cs typeface="+mn-cs"/>
              </a:rPr>
              <a:t>Speech database, hand-labelling, F0 feature sets extraction, HMM training, F0 generation</a:t>
            </a:r>
            <a:endParaRPr lang="hr-HR" dirty="0" smtClean="0"/>
          </a:p>
          <a:p>
            <a:pPr>
              <a:defRPr/>
            </a:pPr>
            <a:r>
              <a:rPr lang="hr-HR" dirty="0" smtClean="0"/>
              <a:t>Results</a:t>
            </a:r>
          </a:p>
          <a:p>
            <a:pPr>
              <a:defRPr/>
            </a:pPr>
            <a:r>
              <a:rPr lang="hr-HR" dirty="0" smtClean="0"/>
              <a:t>Conclusion and future work</a:t>
            </a:r>
          </a:p>
          <a:p>
            <a:pPr>
              <a:buFont typeface="Wingdings" pitchFamily="2" charset="2"/>
              <a:buNone/>
              <a:defRPr/>
            </a:pPr>
            <a:endParaRPr lang="hr-HR" dirty="0" smtClean="0"/>
          </a:p>
          <a:p>
            <a:pPr>
              <a:buFont typeface="Wingdings" pitchFamily="2" charset="2"/>
              <a:buNone/>
              <a:defRPr/>
            </a:pPr>
            <a:endParaRPr lang="hr-HR" dirty="0" smtClean="0"/>
          </a:p>
          <a:p>
            <a:pPr lvl="1"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8893175" cy="922337"/>
          </a:xfrm>
        </p:spPr>
        <p:txBody>
          <a:bodyPr/>
          <a:lstStyle/>
          <a:p>
            <a:r>
              <a:rPr lang="en-GB" sz="3600" smtClean="0"/>
              <a:t>Comparison of the generated f0 contours with the original f0</a:t>
            </a:r>
            <a:endParaRPr lang="hr-HR" sz="3600" smtClean="0"/>
          </a:p>
        </p:txBody>
      </p:sp>
      <p:sp>
        <p:nvSpPr>
          <p:cNvPr id="26627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D32687-A2E9-41AB-A5DF-F88B00EF00EA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26628" name="Picture 4" descr="C:\Documents and Settings\lucia\Desktop\novaslika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91440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Conclusion and future work</a:t>
            </a:r>
          </a:p>
        </p:txBody>
      </p:sp>
      <p:sp>
        <p:nvSpPr>
          <p:cNvPr id="27651" name="Rezervirano mjesto sadržaja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r>
              <a:rPr lang="en-GB" sz="2400" smtClean="0"/>
              <a:t>All </a:t>
            </a:r>
            <a:r>
              <a:rPr lang="hr-HR" sz="2400" smtClean="0"/>
              <a:t>F</a:t>
            </a:r>
            <a:r>
              <a:rPr lang="en-GB" sz="2400" smtClean="0"/>
              <a:t>0 contours obtained from automatically detected events perform comparably to the hand-labelled case</a:t>
            </a:r>
            <a:endParaRPr lang="hr-HR" sz="2400" smtClean="0"/>
          </a:p>
          <a:p>
            <a:r>
              <a:rPr lang="hr-HR" sz="2400" smtClean="0"/>
              <a:t>Possible improvements:</a:t>
            </a:r>
          </a:p>
          <a:p>
            <a:pPr lvl="1"/>
            <a:r>
              <a:rPr lang="hr-HR" sz="2400" smtClean="0"/>
              <a:t>Increasing the number of hand-labelled utterances</a:t>
            </a:r>
          </a:p>
          <a:p>
            <a:pPr lvl="1"/>
            <a:r>
              <a:rPr lang="hr-HR" sz="2400" smtClean="0"/>
              <a:t>Improving </a:t>
            </a:r>
            <a:r>
              <a:rPr lang="en-GB" sz="2400" smtClean="0"/>
              <a:t>the </a:t>
            </a:r>
            <a:r>
              <a:rPr lang="hr-HR" sz="2400" smtClean="0"/>
              <a:t>precision</a:t>
            </a:r>
            <a:r>
              <a:rPr lang="en-GB" sz="2400" smtClean="0"/>
              <a:t> of hand-labelled event boundaries using an automated procedure</a:t>
            </a:r>
            <a:r>
              <a:rPr lang="hr-HR" sz="2400" smtClean="0"/>
              <a:t> for</a:t>
            </a:r>
            <a:r>
              <a:rPr lang="en-GB" sz="2400" smtClean="0"/>
              <a:t> search</a:t>
            </a:r>
            <a:r>
              <a:rPr lang="hr-HR" sz="2400" smtClean="0"/>
              <a:t>ing</a:t>
            </a:r>
            <a:r>
              <a:rPr lang="en-GB" sz="2400" smtClean="0"/>
              <a:t> the optimal position of the boundary by trying several positions in the vicinity of labelled boundary and noting the change in </a:t>
            </a:r>
            <a:r>
              <a:rPr lang="hr-HR" sz="2400" smtClean="0"/>
              <a:t>the </a:t>
            </a:r>
            <a:r>
              <a:rPr lang="en-GB" sz="2400" smtClean="0"/>
              <a:t>observed RMSE</a:t>
            </a:r>
            <a:endParaRPr lang="hr-HR" sz="2400" smtClean="0"/>
          </a:p>
          <a:p>
            <a:pPr lvl="1"/>
            <a:r>
              <a:rPr lang="hr-HR" sz="2400" smtClean="0"/>
              <a:t>Building CARTs for predicting Tilt parameters based</a:t>
            </a:r>
            <a:r>
              <a:rPr lang="en-GB" sz="2400" smtClean="0"/>
              <a:t> on linguistic features extracted from text</a:t>
            </a:r>
            <a:endParaRPr lang="hr-HR" sz="2400" smtClean="0"/>
          </a:p>
          <a:p>
            <a:endParaRPr lang="hr-HR" sz="2000" smtClean="0"/>
          </a:p>
          <a:p>
            <a:endParaRPr lang="hr-HR" sz="2000" smtClean="0"/>
          </a:p>
          <a:p>
            <a:endParaRPr lang="hr-HR" smtClean="0"/>
          </a:p>
          <a:p>
            <a:endParaRPr lang="hr-HR" smtClean="0"/>
          </a:p>
        </p:txBody>
      </p:sp>
      <p:sp>
        <p:nvSpPr>
          <p:cNvPr id="2765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29E1F-9D0B-4FE4-8442-0EE53825E05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57313"/>
            <a:ext cx="8858250" cy="2303462"/>
          </a:xfrm>
        </p:spPr>
        <p:txBody>
          <a:bodyPr/>
          <a:lstStyle/>
          <a:p>
            <a:r>
              <a:rPr lang="en-GB" sz="4000" smtClean="0">
                <a:solidFill>
                  <a:srgbClr val="0996ED"/>
                </a:solidFill>
              </a:rPr>
              <a:t>Automatic Intonation Event Detection Using Tilt Model for Croatian Speech Synthesis</a:t>
            </a:r>
            <a:endParaRPr lang="en-US" sz="4200" smtClean="0">
              <a:solidFill>
                <a:srgbClr val="0996ED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643313"/>
            <a:ext cx="8643938" cy="2474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 smtClean="0"/>
              <a:t>Lucia Načinović, Miran Pobar, Sanda Martinčić-Ipšić and Ivo Ipšić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Department of Informatics, University of Rijeka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lnacinovic, mpobar, smarti, ivoi @inf.uniri.hr</a:t>
            </a:r>
          </a:p>
          <a:p>
            <a:pPr>
              <a:lnSpc>
                <a:spcPct val="90000"/>
              </a:lnSpc>
            </a:pPr>
            <a:endParaRPr lang="hr-HR" sz="2800" smtClean="0"/>
          </a:p>
          <a:p>
            <a:pPr>
              <a:lnSpc>
                <a:spcPct val="90000"/>
              </a:lnSpc>
            </a:pPr>
            <a:r>
              <a:rPr lang="hr-HR" sz="2800" smtClean="0"/>
              <a:t>InFuture 2011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AC8A2B-D86F-46AB-A456-B3BC8A1FB652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28677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899FA-FC46-43ED-85FC-FDE8996CD14E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References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smtClean="0"/>
              <a:t>Aylett, M.P.; Fackrell, J.; Rutten, P. My voice your prosody: Sharing a speaker specific prosody model across speakers in unitselection tts. // </a:t>
            </a:r>
            <a:r>
              <a:rPr lang="en-GB" sz="1600" i="1" smtClean="0"/>
              <a:t>Eurospeech</a:t>
            </a:r>
            <a:r>
              <a:rPr lang="en-GB" sz="1600" smtClean="0"/>
              <a:t>. 2003; 321-324.</a:t>
            </a:r>
            <a:endParaRPr lang="hr-HR" sz="1600" smtClean="0"/>
          </a:p>
          <a:p>
            <a:r>
              <a:rPr lang="en-GB" sz="1600" smtClean="0"/>
              <a:t>Bakran, J.; Erdeljac, V.; Lazić, N. Modeliranje temeljnih intonacijskih oblika. // </a:t>
            </a:r>
            <a:r>
              <a:rPr lang="en-GB" sz="1600" i="1" smtClean="0"/>
              <a:t>Govor</a:t>
            </a:r>
            <a:r>
              <a:rPr lang="en-GB" sz="1600" smtClean="0"/>
              <a:t>. vol. 18 (2001); 105-111.</a:t>
            </a:r>
            <a:endParaRPr lang="hr-HR" sz="1600" smtClean="0"/>
          </a:p>
          <a:p>
            <a:r>
              <a:rPr lang="en-GB" sz="1600" smtClean="0"/>
              <a:t>Blin, L.; Miclet, L. Generating synthetic speech prosody with lazy learning in tree structures. // </a:t>
            </a:r>
            <a:r>
              <a:rPr lang="en-GB" sz="1600" i="1" smtClean="0"/>
              <a:t>CoNLL-2000 and LLL-2000</a:t>
            </a:r>
            <a:r>
              <a:rPr lang="en-GB" sz="1600" smtClean="0"/>
              <a:t>. 2000; 87–90. </a:t>
            </a:r>
            <a:endParaRPr lang="hr-HR" sz="1600" smtClean="0"/>
          </a:p>
          <a:p>
            <a:r>
              <a:rPr lang="en-GB" sz="1600" smtClean="0"/>
              <a:t>Dusterhoff, K.E.; Black, A.W.; Taylor P. Using decision trees within the tilt intonation model to predict f0 contours. // </a:t>
            </a:r>
            <a:r>
              <a:rPr lang="en-GB" sz="1600" i="1" smtClean="0"/>
              <a:t>Eurospeech</a:t>
            </a:r>
            <a:r>
              <a:rPr lang="en-GB" sz="1600" smtClean="0"/>
              <a:t>. 1999; 1627–1630.</a:t>
            </a:r>
            <a:endParaRPr lang="hr-HR" sz="1600" smtClean="0"/>
          </a:p>
          <a:p>
            <a:r>
              <a:rPr lang="en-GB" sz="1600" smtClean="0"/>
              <a:t>Fujisaki, H.; Ohno. Analysis and modeling of fundamental frequency contours of English utterances. //</a:t>
            </a:r>
            <a:r>
              <a:rPr lang="en-GB" sz="1600" i="1" smtClean="0"/>
              <a:t>Speech Communication</a:t>
            </a:r>
            <a:r>
              <a:rPr lang="en-GB" sz="1600" smtClean="0"/>
              <a:t>. 2005; 47:59-70.</a:t>
            </a:r>
            <a:endParaRPr lang="hr-HR" sz="1600" smtClean="0"/>
          </a:p>
          <a:p>
            <a:r>
              <a:rPr lang="en-GB" sz="1600" smtClean="0"/>
              <a:t>Meron, J. Prosodic unit selection using an imitation speech database. // </a:t>
            </a:r>
            <a:r>
              <a:rPr lang="en-GB" sz="1600" i="1" smtClean="0"/>
              <a:t>4th ISCA Workshop on Speech Synthesis</a:t>
            </a:r>
            <a:r>
              <a:rPr lang="en-GB" sz="1600" smtClean="0"/>
              <a:t>. 2001; 53-57.</a:t>
            </a:r>
            <a:endParaRPr lang="hr-HR" sz="1600" smtClean="0"/>
          </a:p>
          <a:p>
            <a:r>
              <a:rPr lang="en-GB" sz="1600" smtClean="0"/>
              <a:t>Mikelić Preradović N. Pristupi izradi strojnog tezaurusa za hrvatski jezik. Ph.D. thesis, University of Zagreb. 2008.</a:t>
            </a:r>
            <a:endParaRPr lang="hr-HR" sz="1600" smtClean="0"/>
          </a:p>
          <a:p>
            <a:endParaRPr lang="hr-H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425A1-1632-4143-8771-061542F4FF66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References II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smtClean="0"/>
              <a:t>Rojc, M.; Agüero, P.D.; Bonafonte, A.; Kacic, Z. Training the Tilt intonation model using the JEMA methodology. // </a:t>
            </a:r>
            <a:r>
              <a:rPr lang="en-GB" sz="1600" i="1" smtClean="0"/>
              <a:t>Eurospeech</a:t>
            </a:r>
            <a:r>
              <a:rPr lang="en-GB" sz="1600" smtClean="0"/>
              <a:t>. 2005; 3273-3276.</a:t>
            </a:r>
            <a:endParaRPr lang="hr-HR" sz="1600" smtClean="0"/>
          </a:p>
          <a:p>
            <a:r>
              <a:rPr lang="en-GB" sz="1600" smtClean="0"/>
              <a:t>Silverman et al. ToBI: A standard for labeling English prosody. // </a:t>
            </a:r>
            <a:r>
              <a:rPr lang="en-GB" sz="1600" i="1" smtClean="0"/>
              <a:t>ICSLP92</a:t>
            </a:r>
            <a:r>
              <a:rPr lang="en-GB" sz="1600" smtClean="0"/>
              <a:t>. 1995; 2:867-870.</a:t>
            </a:r>
            <a:endParaRPr lang="hr-HR" sz="1600" smtClean="0"/>
          </a:p>
          <a:p>
            <a:r>
              <a:rPr lang="en-GB" sz="1600" smtClean="0"/>
              <a:t>Sjölander, K.; Beskow, J. Wavesurfer – An open source speech tool. // </a:t>
            </a:r>
            <a:r>
              <a:rPr lang="en-GB" sz="1600" i="1" smtClean="0"/>
              <a:t>Interspeech.</a:t>
            </a:r>
            <a:r>
              <a:rPr lang="en-GB" sz="1600" smtClean="0"/>
              <a:t> 2000; 464-467.</a:t>
            </a:r>
            <a:endParaRPr lang="hr-HR" sz="1600" smtClean="0"/>
          </a:p>
          <a:p>
            <a:r>
              <a:rPr lang="en-GB" sz="1600" smtClean="0"/>
              <a:t>Talkin, D. A robust algorithm for pitch tracking (RAPT). // </a:t>
            </a:r>
            <a:r>
              <a:rPr lang="en-GB" sz="1600" i="1" smtClean="0"/>
              <a:t>Spech coding and synthesis</a:t>
            </a:r>
            <a:r>
              <a:rPr lang="en-GB" sz="1600" smtClean="0"/>
              <a:t>. 1995; 495-518.</a:t>
            </a:r>
            <a:endParaRPr lang="hr-HR" sz="1600" smtClean="0"/>
          </a:p>
          <a:p>
            <a:r>
              <a:rPr lang="en-GB" sz="1600" smtClean="0"/>
              <a:t>Taylor, P. Analysis and synthesis of intonation using the tilt model. // </a:t>
            </a:r>
            <a:r>
              <a:rPr lang="en-GB" sz="1600" i="1" smtClean="0"/>
              <a:t>The Journal of the Acoustical Society of America</a:t>
            </a:r>
            <a:r>
              <a:rPr lang="en-GB" sz="1600" smtClean="0"/>
              <a:t>.2000; 1697-1714.</a:t>
            </a:r>
            <a:endParaRPr lang="hr-HR" sz="1600" smtClean="0"/>
          </a:p>
          <a:p>
            <a:r>
              <a:rPr lang="en-GB" sz="1600" smtClean="0"/>
              <a:t>Taylor, P. 1995. The rise/fall/connection model of intonation. // </a:t>
            </a:r>
            <a:r>
              <a:rPr lang="en-GB" sz="1600" i="1" smtClean="0"/>
              <a:t>Speech Communication</a:t>
            </a:r>
            <a:r>
              <a:rPr lang="en-GB" sz="1600" smtClean="0"/>
              <a:t>. vol. 15 (1995); 169–186.</a:t>
            </a:r>
            <a:endParaRPr lang="hr-HR" sz="1600" smtClean="0"/>
          </a:p>
          <a:p>
            <a:endParaRPr lang="hr-H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413DA-C0CC-45F1-A040-62AA16C59F4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References III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1600" smtClean="0"/>
              <a:t>[1]D. Jurafsky and J. H. Martin, </a:t>
            </a:r>
            <a:r>
              <a:rPr lang="hr-HR" sz="1600" i="1" smtClean="0"/>
              <a:t>Speech and Language Processing</a:t>
            </a:r>
            <a:r>
              <a:rPr lang="hr-HR" sz="1600" smtClean="0"/>
              <a:t>. Boulder: Prentice Hall, 2000.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[2]L. Wheeldon and A. Lahiri, "Prosodic units in speech production," </a:t>
            </a:r>
            <a:r>
              <a:rPr lang="hr-HR" sz="1600" i="1" smtClean="0"/>
              <a:t>Journal of Memory and Language</a:t>
            </a:r>
            <a:r>
              <a:rPr lang="hr-HR" sz="1600" smtClean="0"/>
              <a:t>, vol. 37, pp. 356-381, 1997.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[3]J. Hirschberg, "Pitch accent in context: Predicting intonational prominence from text," </a:t>
            </a:r>
            <a:r>
              <a:rPr lang="hr-HR" sz="1600" i="1" smtClean="0"/>
              <a:t>Artificial Intelligence</a:t>
            </a:r>
            <a:r>
              <a:rPr lang="hr-HR" sz="1600" smtClean="0"/>
              <a:t>, vol. 63, pp. 305-340, 1993.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[4]M. Ostendorf and N. Veilleux, "A hierarchical stochastic model for automatic prediction of prosodic boundary location," </a:t>
            </a:r>
            <a:r>
              <a:rPr lang="hr-HR" sz="1600" i="1" smtClean="0"/>
              <a:t>Computational Linguistics</a:t>
            </a:r>
            <a:r>
              <a:rPr lang="hr-HR" sz="1600" smtClean="0"/>
              <a:t>, vol. 20, pp. 27-54, 1994.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[5]K. Silverman et al., "ToBI: A standard for labeling English prosody," in </a:t>
            </a:r>
            <a:r>
              <a:rPr lang="hr-HR" sz="1600" i="1" smtClean="0"/>
              <a:t>Proceedings of ICSLP92</a:t>
            </a:r>
            <a:r>
              <a:rPr lang="hr-HR" sz="1600" smtClean="0"/>
              <a:t>, 1992, pp. volume 2, pages 867-870.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[6]P. Taylor, "Analysis and synthesis of intonation using the tilt model," </a:t>
            </a:r>
            <a:r>
              <a:rPr lang="hr-HR" sz="1600" i="1" smtClean="0"/>
              <a:t>The Journal of the Acoustical Society of America</a:t>
            </a:r>
            <a:r>
              <a:rPr lang="hr-HR" sz="1600" smtClean="0"/>
              <a:t>, vol. 107, p. 1697, 2000.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[7]H. Fujisaki and S. Ohno, "Analysis and modeling of fundamental frequency contours of English utterances," in </a:t>
            </a:r>
            <a:r>
              <a:rPr lang="hr-HR" sz="1600" i="1" smtClean="0"/>
              <a:t>Speech Communication</a:t>
            </a:r>
            <a:r>
              <a:rPr lang="hr-HR" sz="1600" smtClean="0"/>
              <a:t>, 2005, pp. Volume 47, Issues 1-2, Pages 59-70.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[8]N. Mikelic Preradovic, </a:t>
            </a:r>
            <a:r>
              <a:rPr lang="hr-HR" sz="1600" i="1" smtClean="0"/>
              <a:t>Pristupi izradi strojnog tezaurusa za hrvatski jezik</a:t>
            </a:r>
            <a:r>
              <a:rPr lang="hr-HR" sz="1600" smtClean="0"/>
              <a:t>.: University of Zagreb, 2008.</a:t>
            </a:r>
          </a:p>
          <a:p>
            <a:pPr>
              <a:lnSpc>
                <a:spcPct val="80000"/>
              </a:lnSpc>
            </a:pPr>
            <a:r>
              <a:rPr lang="hr-HR" sz="1600" smtClean="0"/>
              <a:t>[9]J. Bakran, V. Erdeljac, and N. Lazic, "Modeliranje temeljnih intonacijskih oblika," </a:t>
            </a:r>
            <a:r>
              <a:rPr lang="hr-HR" sz="1600" i="1" smtClean="0"/>
              <a:t>Govor(Zagreb)</a:t>
            </a:r>
            <a:r>
              <a:rPr lang="hr-HR" sz="1600" smtClean="0"/>
              <a:t>, vol. 18, pp. 105-111, 2001</a:t>
            </a:r>
          </a:p>
        </p:txBody>
      </p:sp>
      <p:sp>
        <p:nvSpPr>
          <p:cNvPr id="31748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4D4634E-4FB6-4523-927F-CA7EE1421B03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31749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8EE7F-DDB7-4F49-B2BD-191AD98E429F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References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1800" smtClean="0"/>
              <a:t>[10]C.W. Wightman, "ToBI or not ToBI?," in </a:t>
            </a:r>
            <a:r>
              <a:rPr lang="hr-HR" sz="1800" i="1" smtClean="0"/>
              <a:t>Speech Prosody 2002</a:t>
            </a:r>
            <a:r>
              <a:rPr lang="hr-HR" sz="1800" smtClean="0"/>
              <a:t>, 2002.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[11]M. Pobar, S. Martinčić-Ipšić, and I. Ipšić, "TEXT-TO-SPEECH SYNTHESIS: A PROTOTYPE SYSTEM FOR CROATIAN LANGUAGE," </a:t>
            </a:r>
            <a:r>
              <a:rPr lang="hr-HR" sz="1800" i="1" smtClean="0"/>
              <a:t>Engineering Review</a:t>
            </a:r>
            <a:r>
              <a:rPr lang="hr-HR" sz="1800" smtClean="0"/>
              <a:t>, vol. 28, 2008.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[12]A.W. and Taylor, P. and Caley, R. Black, </a:t>
            </a:r>
            <a:r>
              <a:rPr lang="hr-HR" sz="1800" i="1" smtClean="0"/>
              <a:t>Festival speech synthesis system: system documentation</a:t>
            </a:r>
            <a:r>
              <a:rPr lang="hr-HR" sz="1800" smtClean="0"/>
              <a:t>.: Human Communication Research Centre, 1997.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[13]M.E. Beckman and G.A. Elam, "Guidelines for ToBI labelling," </a:t>
            </a:r>
            <a:r>
              <a:rPr lang="hr-HR" sz="1800" i="1" smtClean="0"/>
              <a:t>The OSU Research Foundation</a:t>
            </a:r>
            <a:r>
              <a:rPr lang="hr-HR" sz="1800" smtClean="0"/>
              <a:t>, vol. 3, 1997.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[14]K. Carlson, C. Clifton, and L. Frazier, "Prosodic boundaries in adjunct attachment," </a:t>
            </a:r>
            <a:r>
              <a:rPr lang="hr-HR" sz="1800" i="1" smtClean="0"/>
              <a:t>Journal of Memory and Language</a:t>
            </a:r>
            <a:r>
              <a:rPr lang="hr-HR" sz="1800" smtClean="0"/>
              <a:t>, vol. 45, pp. 58-81, 2001.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[15]S. Narusawa, N. Minematsu, K. Hirose, and H. Fujisaki, "A method for automatic extraction of model parameters from fundamental frequency contours of speech," in </a:t>
            </a:r>
            <a:r>
              <a:rPr lang="hr-HR" sz="1800" i="1" smtClean="0"/>
              <a:t>IEEE; 1999</a:t>
            </a:r>
            <a:r>
              <a:rPr lang="hr-HR" sz="1800" smtClean="0"/>
              <a:t>, vol. 1, 2002.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[16]J.J. Venduti, </a:t>
            </a:r>
            <a:r>
              <a:rPr lang="hr-HR" sz="1800" i="1" smtClean="0"/>
              <a:t>Japanese ToBI labelling guidelines</a:t>
            </a:r>
            <a:r>
              <a:rPr lang="hr-HR" sz="1800" smtClean="0"/>
              <a:t>.: Ohio State University, 1995.</a:t>
            </a:r>
          </a:p>
          <a:p>
            <a:pPr>
              <a:lnSpc>
                <a:spcPct val="80000"/>
              </a:lnSpc>
            </a:pPr>
            <a:r>
              <a:rPr lang="hr-HR" sz="1800" smtClean="0"/>
              <a:t>[17]E. Campione and J. Veronis, "A multilingual prosodic database," in </a:t>
            </a:r>
            <a:r>
              <a:rPr lang="hr-HR" sz="1800" i="1" smtClean="0"/>
              <a:t>Proceedings of ICSLP</a:t>
            </a:r>
            <a:r>
              <a:rPr lang="hr-HR" sz="1800" smtClean="0"/>
              <a:t>, 1998.</a:t>
            </a:r>
          </a:p>
          <a:p>
            <a:pPr>
              <a:lnSpc>
                <a:spcPct val="80000"/>
              </a:lnSpc>
            </a:pPr>
            <a:endParaRPr lang="hr-HR" sz="1800" smtClean="0"/>
          </a:p>
        </p:txBody>
      </p:sp>
      <p:sp>
        <p:nvSpPr>
          <p:cNvPr id="32772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D7357B-29C2-442E-B6AC-015760B2D5DA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32773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EB5B7-826B-43E5-BF4E-D74CB0F7A90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/>
            </a:r>
            <a:br>
              <a:rPr lang="hr-HR" smtClean="0"/>
            </a:br>
            <a:r>
              <a:rPr lang="en-GB" smtClean="0"/>
              <a:t>Performance for different feature sets</a:t>
            </a:r>
            <a:r>
              <a:rPr lang="hr-HR" smtClean="0"/>
              <a:t/>
            </a:r>
            <a:br>
              <a:rPr lang="hr-HR" smtClean="0"/>
            </a:br>
            <a:endParaRPr lang="hr-HR" smtClean="0"/>
          </a:p>
        </p:txBody>
      </p:sp>
      <p:sp>
        <p:nvSpPr>
          <p:cNvPr id="23555" name="Text Placeholder 5"/>
          <p:cNvSpPr>
            <a:spLocks noGrp="1"/>
          </p:cNvSpPr>
          <p:nvPr>
            <p:ph type="body" sz="half" idx="1"/>
          </p:nvPr>
        </p:nvSpPr>
        <p:spPr>
          <a:xfrm>
            <a:off x="395288" y="4076700"/>
            <a:ext cx="8229600" cy="1970088"/>
          </a:xfrm>
        </p:spPr>
        <p:txBody>
          <a:bodyPr/>
          <a:lstStyle/>
          <a:p>
            <a:r>
              <a:rPr lang="hr-HR" smtClean="0"/>
              <a:t>Correctness computed using Levenshtein distance between automatically generated and hand-labelled event labels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95288" y="2060575"/>
          <a:ext cx="82296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8052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Feature set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Correctness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hr-HR" dirty="0" smtClean="0"/>
                        <a:t>F0 raw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45.62</a:t>
                      </a:r>
                      <a:endParaRPr lang="hr-H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hr-HR" dirty="0" smtClean="0"/>
                        <a:t>F0 smoothed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53.75</a:t>
                      </a:r>
                      <a:endParaRPr lang="hr-H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hr-HR" dirty="0" smtClean="0"/>
                        <a:t>F0 interpolated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45.77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89D22-5D3C-4304-91AA-CAEED40E2AB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Prosody</a:t>
            </a:r>
            <a:r>
              <a:rPr lang="hr-HR" dirty="0" smtClean="0"/>
              <a:t> – </a:t>
            </a:r>
            <a:r>
              <a:rPr lang="hr-HR" dirty="0" err="1" smtClean="0"/>
              <a:t>plays</a:t>
            </a:r>
            <a:r>
              <a:rPr lang="hr-HR" dirty="0" smtClean="0"/>
              <a:t> great role </a:t>
            </a:r>
            <a:r>
              <a:rPr lang="hr-HR" dirty="0" err="1" smtClean="0"/>
              <a:t>in</a:t>
            </a:r>
            <a:r>
              <a:rPr lang="hr-HR" dirty="0" smtClean="0"/>
              <a:t> 	</a:t>
            </a:r>
            <a:r>
              <a:rPr lang="hr-HR" dirty="0" err="1" smtClean="0"/>
              <a:t>intelligebility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	</a:t>
            </a:r>
            <a:r>
              <a:rPr lang="hr-HR" dirty="0" err="1" smtClean="0"/>
              <a:t>speech</a:t>
            </a:r>
            <a:endParaRPr lang="hr-HR" dirty="0" smtClean="0"/>
          </a:p>
          <a:p>
            <a:r>
              <a:rPr lang="hr-HR" dirty="0" err="1" smtClean="0"/>
              <a:t>Comprised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prosodic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: </a:t>
            </a:r>
            <a:r>
              <a:rPr lang="hr-HR" dirty="0" err="1" smtClean="0"/>
              <a:t>intonation</a:t>
            </a:r>
            <a:r>
              <a:rPr lang="hr-HR" dirty="0" smtClean="0"/>
              <a:t>, </a:t>
            </a:r>
            <a:r>
              <a:rPr lang="hr-HR" dirty="0" err="1" smtClean="0"/>
              <a:t>prominence</a:t>
            </a:r>
            <a:r>
              <a:rPr lang="hr-HR" dirty="0" smtClean="0"/>
              <a:t>, </a:t>
            </a:r>
            <a:r>
              <a:rPr lang="hr-HR" dirty="0" err="1" smtClean="0"/>
              <a:t>timing</a:t>
            </a:r>
            <a:r>
              <a:rPr lang="hr-HR" dirty="0" smtClean="0"/>
              <a:t>, </a:t>
            </a:r>
            <a:r>
              <a:rPr lang="hr-HR" dirty="0" err="1" smtClean="0"/>
              <a:t>phrasing</a:t>
            </a:r>
            <a:r>
              <a:rPr lang="hr-HR" dirty="0" smtClean="0"/>
              <a:t>, </a:t>
            </a:r>
            <a:r>
              <a:rPr lang="hr-HR" dirty="0" err="1" smtClean="0"/>
              <a:t>voice</a:t>
            </a:r>
            <a:r>
              <a:rPr lang="hr-HR" dirty="0" smtClean="0"/>
              <a:t> </a:t>
            </a:r>
            <a:r>
              <a:rPr lang="hr-HR" dirty="0" err="1" smtClean="0"/>
              <a:t>quality</a:t>
            </a:r>
            <a:r>
              <a:rPr lang="hr-HR" dirty="0" smtClean="0"/>
              <a:t>, </a:t>
            </a:r>
            <a:r>
              <a:rPr lang="hr-HR" dirty="0" err="1" smtClean="0"/>
              <a:t>rhythm</a:t>
            </a:r>
            <a:r>
              <a:rPr lang="hr-HR" dirty="0" smtClean="0"/>
              <a:t>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pPr lvl="1">
              <a:buFontTx/>
              <a:buNone/>
            </a:pPr>
            <a:endParaRPr lang="hr-HR" dirty="0" smtClean="0"/>
          </a:p>
        </p:txBody>
      </p:sp>
      <p:sp>
        <p:nvSpPr>
          <p:cNvPr id="9220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AEF01A-8B70-4270-946E-E2B9B24F6A08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9221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A7FD2-EBD6-48F1-AAE8-4D00560CF83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387475" y="1052513"/>
            <a:ext cx="5473700" cy="5241925"/>
            <a:chOff x="874" y="346"/>
            <a:chExt cx="3448" cy="3619"/>
          </a:xfrm>
        </p:grpSpPr>
        <p:sp>
          <p:nvSpPr>
            <p:cNvPr id="13316" name="Text Box 3"/>
            <p:cNvSpPr txBox="1">
              <a:spLocks noChangeArrowheads="1"/>
            </p:cNvSpPr>
            <p:nvPr/>
          </p:nvSpPr>
          <p:spPr bwMode="auto">
            <a:xfrm>
              <a:off x="1791" y="346"/>
              <a:ext cx="2531" cy="302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hr-HR" sz="1400" b="1"/>
                <a:t>TTS System</a:t>
              </a:r>
              <a:endParaRPr lang="hr-HR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74" y="791"/>
              <a:ext cx="3271" cy="3174"/>
              <a:chOff x="6021" y="4835"/>
              <a:chExt cx="4710" cy="5789"/>
            </a:xfrm>
          </p:grpSpPr>
          <p:sp>
            <p:nvSpPr>
              <p:cNvPr id="13318" name="Text Box 5"/>
              <p:cNvSpPr txBox="1">
                <a:spLocks noChangeArrowheads="1"/>
              </p:cNvSpPr>
              <p:nvPr/>
            </p:nvSpPr>
            <p:spPr bwMode="auto">
              <a:xfrm>
                <a:off x="6021" y="4955"/>
                <a:ext cx="840" cy="60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 sz="1400" b="1"/>
                  <a:t>Input</a:t>
                </a:r>
                <a:endParaRPr lang="hr-HR"/>
              </a:p>
            </p:txBody>
          </p:sp>
          <p:sp>
            <p:nvSpPr>
              <p:cNvPr id="13319" name="Line 6"/>
              <p:cNvSpPr>
                <a:spLocks noChangeShapeType="1"/>
              </p:cNvSpPr>
              <p:nvPr/>
            </p:nvSpPr>
            <p:spPr bwMode="auto">
              <a:xfrm>
                <a:off x="6861" y="5315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7581" y="4835"/>
                <a:ext cx="3150" cy="9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 sz="1400" b="1"/>
                  <a:t>Text Analysis</a:t>
                </a:r>
              </a:p>
              <a:p>
                <a:r>
                  <a:rPr lang="hr-HR" sz="1400"/>
                  <a:t>     Text Normalization</a:t>
                </a:r>
                <a:endParaRPr lang="hr-HR"/>
              </a:p>
            </p:txBody>
          </p:sp>
          <p:sp>
            <p:nvSpPr>
              <p:cNvPr id="13321" name="Text Box 8"/>
              <p:cNvSpPr txBox="1">
                <a:spLocks noChangeArrowheads="1"/>
              </p:cNvSpPr>
              <p:nvPr/>
            </p:nvSpPr>
            <p:spPr bwMode="auto">
              <a:xfrm>
                <a:off x="7581" y="6184"/>
                <a:ext cx="3150" cy="73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 sz="1400" b="1"/>
                  <a:t>Phonetic Analysis</a:t>
                </a:r>
              </a:p>
              <a:p>
                <a:r>
                  <a:rPr lang="hr-HR" sz="1400" b="1"/>
                  <a:t>     </a:t>
                </a:r>
                <a:r>
                  <a:rPr lang="hr-HR" sz="1400"/>
                  <a:t>G2P Conversion</a:t>
                </a:r>
                <a:endParaRPr lang="hr-HR"/>
              </a:p>
            </p:txBody>
          </p:sp>
          <p:sp>
            <p:nvSpPr>
              <p:cNvPr id="13322" name="Text Box 9"/>
              <p:cNvSpPr txBox="1">
                <a:spLocks noChangeArrowheads="1"/>
              </p:cNvSpPr>
              <p:nvPr/>
            </p:nvSpPr>
            <p:spPr bwMode="auto">
              <a:xfrm>
                <a:off x="7581" y="8584"/>
                <a:ext cx="312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 sz="1400" b="1"/>
                  <a:t>Speech Synthesis</a:t>
                </a:r>
              </a:p>
              <a:p>
                <a:r>
                  <a:rPr lang="hr-HR" sz="1400" b="1"/>
                  <a:t>     </a:t>
                </a:r>
                <a:r>
                  <a:rPr lang="hr-HR" sz="1400"/>
                  <a:t>Voice Rendering</a:t>
                </a:r>
                <a:endParaRPr lang="hr-HR"/>
              </a:p>
            </p:txBody>
          </p:sp>
          <p:sp>
            <p:nvSpPr>
              <p:cNvPr id="13323" name="Text Box 10"/>
              <p:cNvSpPr txBox="1">
                <a:spLocks noChangeArrowheads="1"/>
              </p:cNvSpPr>
              <p:nvPr/>
            </p:nvSpPr>
            <p:spPr bwMode="auto">
              <a:xfrm>
                <a:off x="7581" y="7384"/>
                <a:ext cx="3120" cy="720"/>
              </a:xfrm>
              <a:prstGeom prst="rect">
                <a:avLst/>
              </a:prstGeom>
              <a:solidFill>
                <a:srgbClr val="5DB2F9">
                  <a:alpha val="4196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 sz="1400" b="1"/>
                  <a:t>Prosodic Analysis</a:t>
                </a:r>
              </a:p>
              <a:p>
                <a:r>
                  <a:rPr lang="hr-HR" sz="1400" b="1"/>
                  <a:t>     </a:t>
                </a:r>
                <a:r>
                  <a:rPr lang="hr-HR" sz="1400"/>
                  <a:t>Pitch &amp; Duration </a:t>
                </a:r>
                <a:endParaRPr lang="hr-HR"/>
              </a:p>
            </p:txBody>
          </p:sp>
          <p:sp>
            <p:nvSpPr>
              <p:cNvPr id="13324" name="Line 11"/>
              <p:cNvSpPr>
                <a:spLocks noChangeShapeType="1"/>
              </p:cNvSpPr>
              <p:nvPr/>
            </p:nvSpPr>
            <p:spPr bwMode="auto">
              <a:xfrm flipH="1">
                <a:off x="9021" y="5704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325" name="Line 12"/>
              <p:cNvSpPr>
                <a:spLocks noChangeShapeType="1"/>
              </p:cNvSpPr>
              <p:nvPr/>
            </p:nvSpPr>
            <p:spPr bwMode="auto">
              <a:xfrm flipH="1">
                <a:off x="9021" y="6904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326" name="Line 13"/>
              <p:cNvSpPr>
                <a:spLocks noChangeShapeType="1"/>
              </p:cNvSpPr>
              <p:nvPr/>
            </p:nvSpPr>
            <p:spPr bwMode="auto">
              <a:xfrm flipH="1">
                <a:off x="9021" y="8104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327" name="Line 14"/>
              <p:cNvSpPr>
                <a:spLocks noChangeShapeType="1"/>
              </p:cNvSpPr>
              <p:nvPr/>
            </p:nvSpPr>
            <p:spPr bwMode="auto">
              <a:xfrm flipH="1">
                <a:off x="9021" y="9304"/>
                <a:ext cx="0" cy="8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328" name="Text Box 15"/>
              <p:cNvSpPr txBox="1">
                <a:spLocks noChangeArrowheads="1"/>
              </p:cNvSpPr>
              <p:nvPr/>
            </p:nvSpPr>
            <p:spPr bwMode="auto">
              <a:xfrm>
                <a:off x="8301" y="10144"/>
                <a:ext cx="1440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hr-HR" sz="1400"/>
                  <a:t>Speech Signa</a:t>
                </a:r>
                <a:r>
                  <a:rPr lang="hr-HR" sz="1400" b="1"/>
                  <a:t>l</a:t>
                </a:r>
                <a:endParaRPr lang="hr-HR"/>
              </a:p>
            </p:txBody>
          </p:sp>
        </p:grpSp>
      </p:grpSp>
      <p:sp>
        <p:nvSpPr>
          <p:cNvPr id="13315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r-HR" sz="3800" smtClean="0"/>
              <a:t>Prosody in a TTS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29600" cy="2185987"/>
          </a:xfrm>
        </p:spPr>
        <p:txBody>
          <a:bodyPr/>
          <a:lstStyle/>
          <a:p>
            <a:r>
              <a:rPr lang="hr-HR" sz="2400" smtClean="0"/>
              <a:t>Refers to the fact that some words group together forming prosodic phrases and some have a break between them</a:t>
            </a:r>
          </a:p>
          <a:p>
            <a:r>
              <a:rPr lang="hr-HR" sz="2400" smtClean="0"/>
              <a:t>At the boundaries between prosodic phrases – often a change of rythm or a pause</a:t>
            </a:r>
          </a:p>
          <a:p>
            <a:pPr>
              <a:buFontTx/>
              <a:buNone/>
            </a:pPr>
            <a:endParaRPr lang="hr-HR" sz="2400" smtClean="0"/>
          </a:p>
        </p:txBody>
      </p:sp>
      <p:sp>
        <p:nvSpPr>
          <p:cNvPr id="10244" name="Rezervirano mjesto datuma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222A21-A59D-456C-A6CB-4A63D1CB1600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0245" name="Rezervirano mjesto broja slajd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31337C-26CB-4B3A-AC69-415D61FEF58C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10246" name="Group 7"/>
          <p:cNvGrpSpPr>
            <a:grpSpLocks/>
          </p:cNvGrpSpPr>
          <p:nvPr/>
        </p:nvGrpSpPr>
        <p:grpSpPr bwMode="auto">
          <a:xfrm>
            <a:off x="539750" y="3500438"/>
            <a:ext cx="8208963" cy="2736850"/>
            <a:chOff x="431" y="1842"/>
            <a:chExt cx="4853" cy="2087"/>
          </a:xfrm>
        </p:grpSpPr>
        <p:pic>
          <p:nvPicPr>
            <p:cNvPr id="10248" name="Picture 4" descr="pauz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" y="1933"/>
              <a:ext cx="4853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9" name="Rectangle 6"/>
            <p:cNvSpPr>
              <a:spLocks noChangeArrowheads="1"/>
            </p:cNvSpPr>
            <p:nvPr/>
          </p:nvSpPr>
          <p:spPr bwMode="auto">
            <a:xfrm>
              <a:off x="2608" y="1842"/>
              <a:ext cx="272" cy="16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Prominence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2144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smtClean="0"/>
          </a:p>
          <a:p>
            <a:r>
              <a:rPr lang="hr-HR" smtClean="0"/>
              <a:t>Some words within prosodic phrase and some syllables within words more prominent – stand out to a greater extent</a:t>
            </a:r>
          </a:p>
          <a:p>
            <a:r>
              <a:rPr lang="hr-HR" smtClean="0"/>
              <a:t>Example of a Croatian word with marked accent:</a:t>
            </a:r>
          </a:p>
          <a:p>
            <a:pPr lvl="1"/>
            <a:r>
              <a:rPr lang="hr-HR" smtClean="0"/>
              <a:t>dok</a:t>
            </a:r>
            <a:r>
              <a:rPr lang="en-US" smtClean="0">
                <a:cs typeface="Arial" charset="0"/>
              </a:rPr>
              <a:t>ù</a:t>
            </a:r>
            <a:r>
              <a:rPr lang="hr-HR" smtClean="0"/>
              <a:t>ment</a:t>
            </a:r>
          </a:p>
        </p:txBody>
      </p:sp>
      <p:sp>
        <p:nvSpPr>
          <p:cNvPr id="11268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11ABDE-DAD8-4EE1-A940-F0CAF6E46E85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1269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3C743D-FE82-44BC-8D3A-3D07ED8D69D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hr-HR" smtClean="0"/>
              <a:t>Tune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29600" cy="2305050"/>
          </a:xfrm>
        </p:spPr>
        <p:txBody>
          <a:bodyPr/>
          <a:lstStyle/>
          <a:p>
            <a:r>
              <a:rPr lang="hr-HR" sz="2400" smtClean="0"/>
              <a:t>Each prosodic phrase can have one of a number of tunes associated</a:t>
            </a:r>
          </a:p>
          <a:p>
            <a:r>
              <a:rPr lang="hr-HR" sz="2400" smtClean="0"/>
              <a:t>Most important part of intonational tune: pitch</a:t>
            </a:r>
          </a:p>
          <a:p>
            <a:r>
              <a:rPr lang="hr-HR" sz="2400" smtClean="0"/>
              <a:t>Utterance “stv</a:t>
            </a:r>
            <a:r>
              <a:rPr lang="en-US" sz="2400" smtClean="0">
                <a:cs typeface="Arial" charset="0"/>
              </a:rPr>
              <a:t>â</a:t>
            </a:r>
            <a:r>
              <a:rPr lang="hr-HR" sz="2400" smtClean="0">
                <a:cs typeface="Arial" charset="0"/>
              </a:rPr>
              <a:t>rno” pronounced in a “sceptical” manner, “excited” manner and “angry” manner:</a:t>
            </a:r>
            <a:endParaRPr lang="en-US" sz="2400" smtClean="0">
              <a:cs typeface="Arial" charset="0"/>
            </a:endParaRPr>
          </a:p>
        </p:txBody>
      </p:sp>
      <p:pic>
        <p:nvPicPr>
          <p:cNvPr id="12292" name="Picture 5" descr="stvarno 1 2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3644900"/>
            <a:ext cx="7273925" cy="2573338"/>
          </a:xfrm>
        </p:spPr>
      </p:pic>
      <p:sp>
        <p:nvSpPr>
          <p:cNvPr id="12293" name="Rezervirano mjesto datuma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A351843-7D4B-4EF2-8F9D-DAB09ACAB30E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2294" name="Rezervirano mjesto broja slajd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7BE01-91D8-42F6-8681-3DCDB213BA1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Intonation models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According to the manner of generation:</a:t>
            </a:r>
          </a:p>
          <a:p>
            <a:pPr lvl="1"/>
            <a:r>
              <a:rPr lang="hr-HR" smtClean="0"/>
              <a:t>Linear or tone sequence – generate values from left to right as a sequence of values or movements (ToBI, Tilt)</a:t>
            </a:r>
          </a:p>
          <a:p>
            <a:pPr lvl="1"/>
            <a:r>
              <a:rPr lang="hr-HR" smtClean="0"/>
              <a:t>Superpositional or hierarchical – generate a contour by modeling factors separately and then combining the partial models (Fujisaki)</a:t>
            </a:r>
          </a:p>
        </p:txBody>
      </p:sp>
      <p:sp>
        <p:nvSpPr>
          <p:cNvPr id="14340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7C0FEC-02AE-4E36-AD3C-31935DD8CD18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4341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858B8-F068-4A66-B0CB-F31B6A42B8D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Intonation models 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representation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F0 </a:t>
            </a:r>
            <a:r>
              <a:rPr lang="hr-HR" dirty="0" err="1" smtClean="0"/>
              <a:t>contour</a:t>
            </a:r>
            <a:r>
              <a:rPr lang="hr-HR" dirty="0" smtClean="0"/>
              <a:t>:</a:t>
            </a:r>
          </a:p>
          <a:p>
            <a:pPr lvl="1"/>
            <a:r>
              <a:rPr lang="hr-HR" dirty="0" err="1" smtClean="0"/>
              <a:t>Phonological</a:t>
            </a:r>
            <a:r>
              <a:rPr lang="hr-HR" dirty="0" smtClean="0"/>
              <a:t> – use a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abstract</a:t>
            </a:r>
            <a:r>
              <a:rPr lang="hr-HR" dirty="0" smtClean="0"/>
              <a:t> </a:t>
            </a:r>
            <a:r>
              <a:rPr lang="hr-HR" dirty="0" err="1" smtClean="0"/>
              <a:t>phonological</a:t>
            </a:r>
            <a:r>
              <a:rPr lang="hr-HR" dirty="0" smtClean="0"/>
              <a:t> </a:t>
            </a:r>
            <a:r>
              <a:rPr lang="hr-HR" dirty="0" err="1" smtClean="0"/>
              <a:t>categories</a:t>
            </a:r>
            <a:r>
              <a:rPr lang="hr-HR" dirty="0" smtClean="0"/>
              <a:t>;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category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own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function</a:t>
            </a:r>
            <a:r>
              <a:rPr lang="hr-HR" dirty="0" smtClean="0"/>
              <a:t> (</a:t>
            </a:r>
            <a:r>
              <a:rPr lang="hr-HR" dirty="0" err="1" smtClean="0"/>
              <a:t>ToBI</a:t>
            </a:r>
            <a:r>
              <a:rPr lang="hr-HR" dirty="0" smtClean="0"/>
              <a:t>)</a:t>
            </a:r>
          </a:p>
          <a:p>
            <a:pPr lvl="1"/>
            <a:r>
              <a:rPr lang="hr-HR" dirty="0" err="1" smtClean="0"/>
              <a:t>Phonetic</a:t>
            </a:r>
            <a:r>
              <a:rPr lang="hr-HR" dirty="0" smtClean="0"/>
              <a:t> – </a:t>
            </a:r>
            <a:r>
              <a:rPr lang="hr-HR" dirty="0" err="1" smtClean="0"/>
              <a:t>describe</a:t>
            </a:r>
            <a:r>
              <a:rPr lang="hr-HR" dirty="0" smtClean="0"/>
              <a:t> f0 </a:t>
            </a:r>
            <a:r>
              <a:rPr lang="hr-HR" dirty="0" err="1" smtClean="0"/>
              <a:t>contour</a:t>
            </a:r>
            <a:r>
              <a:rPr lang="hr-HR" dirty="0" smtClean="0"/>
              <a:t> </a:t>
            </a:r>
            <a:r>
              <a:rPr lang="hr-HR" dirty="0" err="1" smtClean="0"/>
              <a:t>using</a:t>
            </a:r>
            <a:r>
              <a:rPr lang="hr-HR" dirty="0" smtClean="0"/>
              <a:t> a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continuous</a:t>
            </a:r>
            <a:r>
              <a:rPr lang="hr-HR" dirty="0" smtClean="0"/>
              <a:t> </a:t>
            </a:r>
            <a:r>
              <a:rPr lang="hr-HR" dirty="0" err="1" smtClean="0"/>
              <a:t>parameters</a:t>
            </a:r>
            <a:r>
              <a:rPr lang="hr-HR" dirty="0" smtClean="0"/>
              <a:t> (</a:t>
            </a:r>
            <a:r>
              <a:rPr lang="hr-HR" dirty="0" err="1" smtClean="0"/>
              <a:t>Tilt</a:t>
            </a:r>
            <a:r>
              <a:rPr lang="hr-HR" dirty="0" smtClean="0"/>
              <a:t>, </a:t>
            </a:r>
            <a:r>
              <a:rPr lang="hr-HR" dirty="0" err="1" smtClean="0"/>
              <a:t>Fujisaki</a:t>
            </a:r>
            <a:r>
              <a:rPr lang="hr-HR" dirty="0" smtClean="0"/>
              <a:t>)</a:t>
            </a:r>
          </a:p>
          <a:p>
            <a:endParaRPr lang="hr-HR" dirty="0" smtClean="0"/>
          </a:p>
        </p:txBody>
      </p:sp>
      <p:sp>
        <p:nvSpPr>
          <p:cNvPr id="15364" name="Rezervirano mjesto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A79061-9818-4B2C-AFED-01BB3AC8AE45}" type="datetime1">
              <a:rPr lang="en-US" smtClean="0"/>
              <a:pPr/>
              <a:t>11/11/2011</a:t>
            </a:fld>
            <a:endParaRPr lang="en-US" smtClean="0"/>
          </a:p>
        </p:txBody>
      </p:sp>
      <p:sp>
        <p:nvSpPr>
          <p:cNvPr id="15365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81BF86-F258-4DA2-BF3E-84EDB4D6B24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i">
  <a:themeElements>
    <a:clrScheme name="soi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so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i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3234</TotalTime>
  <Words>1755</Words>
  <Application>Microsoft Office PowerPoint</Application>
  <PresentationFormat>Prikaz na zaslonu (4:3)</PresentationFormat>
  <Paragraphs>232</Paragraphs>
  <Slides>27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2" baseType="lpstr">
      <vt:lpstr>Arial</vt:lpstr>
      <vt:lpstr>Wingdings</vt:lpstr>
      <vt:lpstr>Calibri</vt:lpstr>
      <vt:lpstr>soi</vt:lpstr>
      <vt:lpstr>Document</vt:lpstr>
      <vt:lpstr>Automatic Intonation Event Detection Using Tilt Model for Croatian Speech Synthesis</vt:lpstr>
      <vt:lpstr>Content</vt:lpstr>
      <vt:lpstr>Introduction</vt:lpstr>
      <vt:lpstr>Prosody in a TTS system</vt:lpstr>
      <vt:lpstr>Structure</vt:lpstr>
      <vt:lpstr>Prominence</vt:lpstr>
      <vt:lpstr>Tune</vt:lpstr>
      <vt:lpstr>Intonation models</vt:lpstr>
      <vt:lpstr>Intonation models II</vt:lpstr>
      <vt:lpstr>Tilt intonation model</vt:lpstr>
      <vt:lpstr>RFC parameters in Tilt model</vt:lpstr>
      <vt:lpstr>Transformation of RFC parameters into Tilt parameters</vt:lpstr>
      <vt:lpstr>Intonation event detection</vt:lpstr>
      <vt:lpstr>Speech database</vt:lpstr>
      <vt:lpstr>Hand-labelling</vt:lpstr>
      <vt:lpstr>F0 feature set extraction</vt:lpstr>
      <vt:lpstr>Automatic event recognition</vt:lpstr>
      <vt:lpstr>Tilt analysis and synthesis</vt:lpstr>
      <vt:lpstr>Results</vt:lpstr>
      <vt:lpstr>Comparison of the generated f0 contours with the original f0</vt:lpstr>
      <vt:lpstr>Conclusion and future work</vt:lpstr>
      <vt:lpstr>Automatic Intonation Event Detection Using Tilt Model for Croatian Speech Synthesis</vt:lpstr>
      <vt:lpstr>References</vt:lpstr>
      <vt:lpstr>References II</vt:lpstr>
      <vt:lpstr>References III</vt:lpstr>
      <vt:lpstr>References IV</vt:lpstr>
      <vt:lpstr> Performance for different feature sets </vt:lpstr>
    </vt:vector>
  </TitlesOfParts>
  <Company>F.F.Ri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Odsjek za informatiku</dc:creator>
  <cp:lastModifiedBy>Ivana</cp:lastModifiedBy>
  <cp:revision>302</cp:revision>
  <dcterms:created xsi:type="dcterms:W3CDTF">2009-05-26T10:18:28Z</dcterms:created>
  <dcterms:modified xsi:type="dcterms:W3CDTF">2011-11-11T09:15:23Z</dcterms:modified>
</cp:coreProperties>
</file>